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24"/>
  </p:notesMasterIdLst>
  <p:sldIdLst>
    <p:sldId id="256" r:id="rId2"/>
    <p:sldId id="290" r:id="rId3"/>
    <p:sldId id="289" r:id="rId4"/>
    <p:sldId id="270" r:id="rId5"/>
    <p:sldId id="273" r:id="rId6"/>
    <p:sldId id="281" r:id="rId7"/>
    <p:sldId id="287" r:id="rId8"/>
    <p:sldId id="288" r:id="rId9"/>
    <p:sldId id="280" r:id="rId10"/>
    <p:sldId id="283" r:id="rId11"/>
    <p:sldId id="284" r:id="rId12"/>
    <p:sldId id="285" r:id="rId13"/>
    <p:sldId id="286" r:id="rId14"/>
    <p:sldId id="272" r:id="rId15"/>
    <p:sldId id="282" r:id="rId16"/>
    <p:sldId id="271" r:id="rId17"/>
    <p:sldId id="278" r:id="rId18"/>
    <p:sldId id="274" r:id="rId19"/>
    <p:sldId id="275" r:id="rId20"/>
    <p:sldId id="276" r:id="rId21"/>
    <p:sldId id="279" r:id="rId22"/>
    <p:sldId id="277" r:id="rId23"/>
  </p:sldIdLst>
  <p:sldSz cx="11879263" cy="8280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E1FC9-1736-191E-D4D8-1DA4045B231A}" v="10" dt="2023-10-16T19:57:22.025"/>
    <p1510:client id="{425976C7-AA18-61B6-DA90-BCA93AE5D0E3}" v="14" dt="2023-10-16T21:36:29.001"/>
    <p1510:client id="{528B8822-AC9B-A245-B14B-115377090FCF}" v="1767" dt="2023-10-16T21:41:24.425"/>
    <p1510:client id="{5EEA094D-F392-6885-45EF-01B8806F7E22}" v="18" dt="2023-10-16T06:42:48.152"/>
    <p1510:client id="{5FFD331F-7158-3275-F68B-51CBE9EBC8D5}" v="99" dt="2023-10-16T05:12:59.358"/>
    <p1510:client id="{7ED142FA-AB1C-5CC3-E576-BA5DD1C6BAAD}" v="69" dt="2023-10-16T21:48:03.556"/>
    <p1510:client id="{9D4150CB-C5A5-FAF1-FE22-A8EC7806ABBB}" v="226" dt="2023-10-16T12:41:39.464"/>
    <p1510:client id="{B0F30700-9D7E-6994-1D84-C4CFDC1CAA16}" v="23" dt="2023-10-15T22:32:59.403"/>
    <p1510:client id="{C6AA016F-2AFF-FE87-CA57-FAD608A91D3C}" v="1513" dt="2023-10-16T21:28:08.903"/>
    <p1510:client id="{F20421F2-630A-4A08-EDF4-0962DA417736}" v="413" dt="2023-10-16T06:06:05"/>
    <p1510:client id="{FF96F052-46B6-72F7-4C30-6B9A865A15DD}" v="92" dt="2023-10-15T21:54:50.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A5AC1-9AD6-43F4-AB75-0D6BB461495A}" type="datetimeFigureOut">
              <a:t>10/16/2023</a:t>
            </a:fld>
            <a:endParaRPr lang="en-US"/>
          </a:p>
        </p:txBody>
      </p:sp>
      <p:sp>
        <p:nvSpPr>
          <p:cNvPr id="4" name="Slide Image Placeholder 3"/>
          <p:cNvSpPr>
            <a:spLocks noGrp="1" noRot="1" noChangeAspect="1"/>
          </p:cNvSpPr>
          <p:nvPr>
            <p:ph type="sldImg" idx="2"/>
          </p:nvPr>
        </p:nvSpPr>
        <p:spPr>
          <a:xfrm>
            <a:off x="1216025" y="1143000"/>
            <a:ext cx="44259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3DDF1-84DB-4FC3-B53D-4F31187C5724}" type="slidenum">
              <a:t>‹#›</a:t>
            </a:fld>
            <a:endParaRPr lang="en-US"/>
          </a:p>
        </p:txBody>
      </p:sp>
    </p:spTree>
    <p:extLst>
      <p:ext uri="{BB962C8B-B14F-4D97-AF65-F5344CB8AC3E}">
        <p14:creationId xmlns:p14="http://schemas.microsoft.com/office/powerpoint/2010/main" val="2951059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4E3DDF1-84DB-4FC3-B53D-4F31187C5724}" type="slidenum">
              <a:rPr lang="en-US"/>
              <a:t>1</a:t>
            </a:fld>
            <a:endParaRPr lang="en-US"/>
          </a:p>
        </p:txBody>
      </p:sp>
    </p:spTree>
    <p:extLst>
      <p:ext uri="{BB962C8B-B14F-4D97-AF65-F5344CB8AC3E}">
        <p14:creationId xmlns:p14="http://schemas.microsoft.com/office/powerpoint/2010/main" val="216495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t>So I used the </a:t>
            </a:r>
            <a:r>
              <a:rPr lang="en-US" err="1"/>
              <a:t>read_excel</a:t>
            </a:r>
            <a:r>
              <a:rPr lang="en-US"/>
              <a:t> function to extract data from the file, </a:t>
            </a:r>
          </a:p>
          <a:p>
            <a:r>
              <a:rPr lang="en-US"/>
              <a:t>and </a:t>
            </a:r>
            <a:r>
              <a:rPr lang="en-US" err="1"/>
              <a:t>as_tibble</a:t>
            </a:r>
            <a:r>
              <a:rPr lang="en-US"/>
              <a:t> function to convert the data into a </a:t>
            </a:r>
            <a:r>
              <a:rPr lang="en-US" err="1"/>
              <a:t>tibble</a:t>
            </a:r>
            <a:r>
              <a:rPr lang="en-US"/>
              <a:t> format.</a:t>
            </a:r>
          </a:p>
        </p:txBody>
      </p:sp>
      <p:sp>
        <p:nvSpPr>
          <p:cNvPr id="4" name="Slide Number Placeholder 3"/>
          <p:cNvSpPr>
            <a:spLocks noGrp="1"/>
          </p:cNvSpPr>
          <p:nvPr>
            <p:ph type="sldNum" sz="quarter" idx="5"/>
          </p:nvPr>
        </p:nvSpPr>
        <p:spPr/>
        <p:txBody>
          <a:bodyPr/>
          <a:lstStyle/>
          <a:p>
            <a:fld id="{04E3DDF1-84DB-4FC3-B53D-4F31187C5724}" type="slidenum">
              <a:rPr lang="en-US"/>
              <a:t>10</a:t>
            </a:fld>
            <a:endParaRPr lang="en-US"/>
          </a:p>
        </p:txBody>
      </p:sp>
    </p:spTree>
    <p:extLst>
      <p:ext uri="{BB962C8B-B14F-4D97-AF65-F5344CB8AC3E}">
        <p14:creationId xmlns:p14="http://schemas.microsoft.com/office/powerpoint/2010/main" val="282884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t>After that, I did some data cleaning, like giving each column the suitable name, </a:t>
            </a:r>
          </a:p>
          <a:p>
            <a:r>
              <a:rPr lang="en-US"/>
              <a:t>and changing the data to integer.</a:t>
            </a:r>
            <a:endParaRPr lang="en-US">
              <a:cs typeface="Calibri"/>
            </a:endParaRPr>
          </a:p>
        </p:txBody>
      </p:sp>
      <p:sp>
        <p:nvSpPr>
          <p:cNvPr id="4" name="Slide Number Placeholder 3"/>
          <p:cNvSpPr>
            <a:spLocks noGrp="1"/>
          </p:cNvSpPr>
          <p:nvPr>
            <p:ph type="sldNum" sz="quarter" idx="5"/>
          </p:nvPr>
        </p:nvSpPr>
        <p:spPr/>
        <p:txBody>
          <a:bodyPr/>
          <a:lstStyle/>
          <a:p>
            <a:fld id="{04E3DDF1-84DB-4FC3-B53D-4F31187C5724}" type="slidenum">
              <a:rPr lang="en-US"/>
              <a:t>11</a:t>
            </a:fld>
            <a:endParaRPr lang="en-US"/>
          </a:p>
        </p:txBody>
      </p:sp>
    </p:spTree>
    <p:extLst>
      <p:ext uri="{BB962C8B-B14F-4D97-AF65-F5344CB8AC3E}">
        <p14:creationId xmlns:p14="http://schemas.microsoft.com/office/powerpoint/2010/main" val="547597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t>This is my processed data.</a:t>
            </a:r>
          </a:p>
        </p:txBody>
      </p:sp>
      <p:sp>
        <p:nvSpPr>
          <p:cNvPr id="4" name="Slide Number Placeholder 3"/>
          <p:cNvSpPr>
            <a:spLocks noGrp="1"/>
          </p:cNvSpPr>
          <p:nvPr>
            <p:ph type="sldNum" sz="quarter" idx="5"/>
          </p:nvPr>
        </p:nvSpPr>
        <p:spPr/>
        <p:txBody>
          <a:bodyPr/>
          <a:lstStyle/>
          <a:p>
            <a:fld id="{04E3DDF1-84DB-4FC3-B53D-4F31187C5724}" type="slidenum">
              <a:rPr lang="en-US"/>
              <a:t>12</a:t>
            </a:fld>
            <a:endParaRPr lang="en-US"/>
          </a:p>
        </p:txBody>
      </p:sp>
    </p:spTree>
    <p:extLst>
      <p:ext uri="{BB962C8B-B14F-4D97-AF65-F5344CB8AC3E}">
        <p14:creationId xmlns:p14="http://schemas.microsoft.com/office/powerpoint/2010/main" val="231275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t>To create the chart, I merged two tables in </a:t>
            </a:r>
            <a:r>
              <a:rPr lang="en-US" err="1"/>
              <a:t>tibble</a:t>
            </a:r>
            <a:r>
              <a:rPr lang="en-US"/>
              <a:t> format.</a:t>
            </a:r>
          </a:p>
        </p:txBody>
      </p:sp>
      <p:sp>
        <p:nvSpPr>
          <p:cNvPr id="4" name="Slide Number Placeholder 3"/>
          <p:cNvSpPr>
            <a:spLocks noGrp="1"/>
          </p:cNvSpPr>
          <p:nvPr>
            <p:ph type="sldNum" sz="quarter" idx="5"/>
          </p:nvPr>
        </p:nvSpPr>
        <p:spPr/>
        <p:txBody>
          <a:bodyPr/>
          <a:lstStyle/>
          <a:p>
            <a:fld id="{04E3DDF1-84DB-4FC3-B53D-4F31187C5724}" type="slidenum">
              <a:rPr lang="en-US"/>
              <a:t>13</a:t>
            </a:fld>
            <a:endParaRPr lang="en-US"/>
          </a:p>
        </p:txBody>
      </p:sp>
    </p:spTree>
    <p:extLst>
      <p:ext uri="{BB962C8B-B14F-4D97-AF65-F5344CB8AC3E}">
        <p14:creationId xmlns:p14="http://schemas.microsoft.com/office/powerpoint/2010/main" val="267124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pPr>
              <a:lnSpc>
                <a:spcPct val="90000"/>
              </a:lnSpc>
              <a:spcBef>
                <a:spcPts val="1000"/>
              </a:spcBef>
            </a:pPr>
            <a:r>
              <a:rPr lang="en-US" altLang="ja-JP" dirty="0">
                <a:ea typeface="游ゴシック"/>
              </a:rPr>
              <a:t>Here'</a:t>
            </a:r>
            <a:r>
              <a:rPr lang="ja-JP">
                <a:ea typeface="游ゴシック"/>
              </a:rPr>
              <a:t>s the final chart.</a:t>
            </a:r>
            <a:r>
              <a:rPr lang="ja-JP" altLang="en-US">
                <a:ea typeface="游ゴシック"/>
              </a:rPr>
              <a:t> </a:t>
            </a:r>
            <a:r>
              <a:rPr lang="ja-JP">
                <a:ea typeface="游ゴシック"/>
              </a:rPr>
              <a:t>You can see from 2010 to 2019, both arrivals and departures are going up steadily.</a:t>
            </a:r>
            <a:r>
              <a:rPr lang="ja-JP" altLang="en-US">
                <a:ea typeface="游ゴシック"/>
              </a:rPr>
              <a:t> </a:t>
            </a:r>
            <a:endParaRPr lang="en-US" altLang="ja-JP">
              <a:ea typeface="游ゴシック"/>
            </a:endParaRPr>
          </a:p>
          <a:p>
            <a:pPr>
              <a:lnSpc>
                <a:spcPct val="90000"/>
              </a:lnSpc>
              <a:spcBef>
                <a:spcPts val="1000"/>
              </a:spcBef>
            </a:pPr>
            <a:endParaRPr lang="ja-JP" altLang="en-US">
              <a:ea typeface="游ゴシック"/>
            </a:endParaRPr>
          </a:p>
          <a:p>
            <a:pPr>
              <a:lnSpc>
                <a:spcPct val="90000"/>
              </a:lnSpc>
              <a:spcBef>
                <a:spcPts val="1000"/>
              </a:spcBef>
            </a:pPr>
            <a:r>
              <a:rPr lang="ja-JP">
                <a:ea typeface="游ゴシック"/>
              </a:rPr>
              <a:t>This shows New Zealand's tourism and economy were doing well during this time. </a:t>
            </a:r>
            <a:endParaRPr lang="en-US" altLang="ja-JP">
              <a:ea typeface="游ゴシック"/>
            </a:endParaRPr>
          </a:p>
          <a:p>
            <a:pPr>
              <a:lnSpc>
                <a:spcPct val="90000"/>
              </a:lnSpc>
              <a:spcBef>
                <a:spcPts val="1000"/>
              </a:spcBef>
            </a:pPr>
            <a:endParaRPr lang="ja-JP" altLang="en-US">
              <a:ea typeface="游ゴシック"/>
            </a:endParaRPr>
          </a:p>
          <a:p>
            <a:pPr>
              <a:lnSpc>
                <a:spcPct val="90000"/>
              </a:lnSpc>
              <a:spcBef>
                <a:spcPts val="1000"/>
              </a:spcBef>
            </a:pPr>
            <a:r>
              <a:rPr lang="ja-JP">
                <a:ea typeface="游ゴシック"/>
              </a:rPr>
              <a:t>But after 2018, the number of people leaving dropped a lot, and by 2019 and 2020, it </a:t>
            </a:r>
            <a:r>
              <a:rPr lang="en-US" altLang="ja-JP" dirty="0">
                <a:ea typeface="游ゴシック"/>
              </a:rPr>
              <a:t>d</a:t>
            </a:r>
            <a:r>
              <a:rPr lang="ja-JP">
                <a:ea typeface="游ゴシック"/>
              </a:rPr>
              <a:t>r</a:t>
            </a:r>
            <a:r>
              <a:rPr lang="en-US" altLang="ja-JP" dirty="0" err="1">
                <a:ea typeface="游ゴシック"/>
              </a:rPr>
              <a:t>opp</a:t>
            </a:r>
            <a:r>
              <a:rPr lang="ja-JP">
                <a:ea typeface="游ゴシック"/>
              </a:rPr>
              <a:t>ed</a:t>
            </a:r>
            <a:r>
              <a:rPr lang="ja-JP" altLang="en-US">
                <a:ea typeface="游ゴシック"/>
              </a:rPr>
              <a:t> </a:t>
            </a:r>
            <a:r>
              <a:rPr lang="en-US" altLang="ja-JP" dirty="0">
                <a:ea typeface="游ゴシック"/>
              </a:rPr>
              <a:t>very</a:t>
            </a:r>
            <a:r>
              <a:rPr lang="ja-JP" altLang="en-US" dirty="0">
                <a:ea typeface="游ゴシック"/>
              </a:rPr>
              <a:t> </a:t>
            </a:r>
            <a:r>
              <a:rPr lang="en-US" altLang="ja-JP" dirty="0">
                <a:ea typeface="游ゴシック"/>
              </a:rPr>
              <a:t>quickly</a:t>
            </a:r>
            <a:r>
              <a:rPr lang="ja-JP">
                <a:ea typeface="游ゴシック"/>
              </a:rPr>
              <a:t>. This matches up with when COVID-19 hit, which is likely the big reason for the drop in arrivals and departures in the chart.</a:t>
            </a:r>
            <a:endParaRPr lang="en-US">
              <a:ea typeface="游ゴシック"/>
              <a:cs typeface="Calibri"/>
            </a:endParaRPr>
          </a:p>
          <a:p>
            <a:pPr>
              <a:lnSpc>
                <a:spcPct val="90000"/>
              </a:lnSpc>
              <a:spcBef>
                <a:spcPts val="1000"/>
              </a:spcBef>
            </a:pPr>
            <a:endParaRPr lang="en-US">
              <a:ea typeface="游ゴシック"/>
            </a:endParaRPr>
          </a:p>
        </p:txBody>
      </p:sp>
      <p:sp>
        <p:nvSpPr>
          <p:cNvPr id="4" name="Slide Number Placeholder 3"/>
          <p:cNvSpPr>
            <a:spLocks noGrp="1"/>
          </p:cNvSpPr>
          <p:nvPr>
            <p:ph type="sldNum" sz="quarter" idx="5"/>
          </p:nvPr>
        </p:nvSpPr>
        <p:spPr/>
        <p:txBody>
          <a:bodyPr/>
          <a:lstStyle/>
          <a:p>
            <a:fld id="{04E3DDF1-84DB-4FC3-B53D-4F31187C5724}" type="slidenum">
              <a:rPr lang="en-US"/>
              <a:t>14</a:t>
            </a:fld>
            <a:endParaRPr lang="en-US"/>
          </a:p>
        </p:txBody>
      </p:sp>
    </p:spTree>
    <p:extLst>
      <p:ext uri="{BB962C8B-B14F-4D97-AF65-F5344CB8AC3E}">
        <p14:creationId xmlns:p14="http://schemas.microsoft.com/office/powerpoint/2010/main" val="1904839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pPr>
              <a:lnSpc>
                <a:spcPct val="90000"/>
              </a:lnSpc>
              <a:spcBef>
                <a:spcPts val="1000"/>
              </a:spcBef>
            </a:pPr>
            <a:r>
              <a:rPr lang="en-US" altLang="ja-JP" dirty="0">
                <a:ea typeface="游ゴシック"/>
              </a:rPr>
              <a:t>The net difference between the total number of people entering and leaving New Zealand. </a:t>
            </a:r>
            <a:endParaRPr lang="en-US" altLang="ja-JP" dirty="0"/>
          </a:p>
          <a:p>
            <a:pPr>
              <a:lnSpc>
                <a:spcPct val="90000"/>
              </a:lnSpc>
              <a:spcBef>
                <a:spcPts val="1000"/>
              </a:spcBef>
            </a:pPr>
            <a:r>
              <a:rPr lang="ja-JP">
                <a:ea typeface="游ゴシック"/>
              </a:rPr>
              <a:t>We can see from 2011 to 2013, mo</a:t>
            </a:r>
            <a:r>
              <a:rPr lang="en-US" altLang="ja-JP" dirty="0">
                <a:ea typeface="游ゴシック"/>
              </a:rPr>
              <a:t>r</a:t>
            </a:r>
            <a:r>
              <a:rPr lang="ja-JP">
                <a:ea typeface="游ゴシック"/>
              </a:rPr>
              <a:t>e</a:t>
            </a:r>
            <a:r>
              <a:rPr lang="ja-JP" altLang="en-US">
                <a:ea typeface="游ゴシック"/>
              </a:rPr>
              <a:t> </a:t>
            </a:r>
            <a:r>
              <a:rPr lang="ja-JP">
                <a:ea typeface="游ゴシック"/>
              </a:rPr>
              <a:t>peo</a:t>
            </a:r>
            <a:r>
              <a:rPr lang="en-US" altLang="ja-JP" dirty="0" err="1">
                <a:ea typeface="游ゴシック"/>
              </a:rPr>
              <a:t>ple</a:t>
            </a:r>
            <a:r>
              <a:rPr lang="ja-JP" altLang="en-US" dirty="0">
                <a:ea typeface="游ゴシック"/>
              </a:rPr>
              <a:t> </a:t>
            </a:r>
            <a:r>
              <a:rPr lang="en-US" altLang="ja-JP" dirty="0">
                <a:ea typeface="游ゴシック"/>
              </a:rPr>
              <a:t>left</a:t>
            </a:r>
            <a:r>
              <a:rPr lang="ja-JP" altLang="en-US">
                <a:ea typeface="游ゴシック"/>
              </a:rPr>
              <a:t> </a:t>
            </a:r>
            <a:r>
              <a:rPr lang="ja-JP">
                <a:ea typeface="游ゴシック"/>
              </a:rPr>
              <a:t>New Zealand th</a:t>
            </a:r>
            <a:r>
              <a:rPr lang="en-US" altLang="ja-JP" dirty="0">
                <a:ea typeface="游ゴシック"/>
              </a:rPr>
              <a:t>an</a:t>
            </a:r>
            <a:r>
              <a:rPr lang="ja-JP" altLang="en-US" dirty="0">
                <a:ea typeface="游ゴシック"/>
              </a:rPr>
              <a:t> </a:t>
            </a:r>
            <a:r>
              <a:rPr lang="en-US" altLang="ja-JP" dirty="0">
                <a:ea typeface="游ゴシック"/>
              </a:rPr>
              <a:t>cam</a:t>
            </a:r>
            <a:r>
              <a:rPr lang="ja-JP">
                <a:ea typeface="游ゴシック"/>
              </a:rPr>
              <a:t>e i</a:t>
            </a:r>
            <a:r>
              <a:rPr lang="en-US" altLang="ja-JP" dirty="0">
                <a:ea typeface="游ゴシック"/>
              </a:rPr>
              <a:t>n</a:t>
            </a:r>
            <a:r>
              <a:rPr lang="ja-JP">
                <a:ea typeface="游ゴシック"/>
              </a:rPr>
              <a:t>.</a:t>
            </a:r>
            <a:r>
              <a:rPr lang="ja-JP" altLang="en-US">
                <a:ea typeface="游ゴシック"/>
              </a:rPr>
              <a:t> </a:t>
            </a:r>
            <a:r>
              <a:rPr lang="ja-JP">
                <a:ea typeface="游ゴシック"/>
              </a:rPr>
              <a:t>This implies a population loss in New Zealand during this period. A more pronounced growth trend is observed after 2018.</a:t>
            </a:r>
          </a:p>
          <a:p>
            <a:pP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04E3DDF1-84DB-4FC3-B53D-4F31187C5724}" type="slidenum">
              <a:rPr lang="en-US"/>
              <a:t>15</a:t>
            </a:fld>
            <a:endParaRPr lang="en-US"/>
          </a:p>
        </p:txBody>
      </p:sp>
    </p:spTree>
    <p:extLst>
      <p:ext uri="{BB962C8B-B14F-4D97-AF65-F5344CB8AC3E}">
        <p14:creationId xmlns:p14="http://schemas.microsoft.com/office/powerpoint/2010/main" val="2852739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cs typeface="Calibri"/>
              </a:rPr>
              <a:t>Hi Everyone, My name is Ping, in my part I will make some digs about the changes in New Zealand's economy before and after the epidemic from the perspective of international  trade.</a:t>
            </a:r>
          </a:p>
        </p:txBody>
      </p:sp>
      <p:sp>
        <p:nvSpPr>
          <p:cNvPr id="4" name="Slide Number Placeholder 3"/>
          <p:cNvSpPr>
            <a:spLocks noGrp="1"/>
          </p:cNvSpPr>
          <p:nvPr>
            <p:ph type="sldNum" sz="quarter" idx="5"/>
          </p:nvPr>
        </p:nvSpPr>
        <p:spPr/>
        <p:txBody>
          <a:bodyPr/>
          <a:lstStyle/>
          <a:p>
            <a:fld id="{04E3DDF1-84DB-4FC3-B53D-4F31187C5724}" type="slidenum">
              <a:rPr lang="en-US"/>
              <a:t>16</a:t>
            </a:fld>
            <a:endParaRPr lang="en-US"/>
          </a:p>
        </p:txBody>
      </p:sp>
    </p:spTree>
    <p:extLst>
      <p:ext uri="{BB962C8B-B14F-4D97-AF65-F5344CB8AC3E}">
        <p14:creationId xmlns:p14="http://schemas.microsoft.com/office/powerpoint/2010/main" val="3972602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cs typeface="Calibri"/>
              </a:rPr>
              <a:t>Here is the address where I obtained my data source. Unfortunately, it only contains data as of July 2020. Most of the follow-up data are based on speculation. This may cause the result of affect our judgement of the conclusion.</a:t>
            </a:r>
          </a:p>
        </p:txBody>
      </p:sp>
      <p:sp>
        <p:nvSpPr>
          <p:cNvPr id="4" name="Slide Number Placeholder 3"/>
          <p:cNvSpPr>
            <a:spLocks noGrp="1"/>
          </p:cNvSpPr>
          <p:nvPr>
            <p:ph type="sldNum" sz="quarter" idx="5"/>
          </p:nvPr>
        </p:nvSpPr>
        <p:spPr/>
        <p:txBody>
          <a:bodyPr/>
          <a:lstStyle/>
          <a:p>
            <a:fld id="{04E3DDF1-84DB-4FC3-B53D-4F31187C5724}" type="slidenum">
              <a:rPr lang="en-US"/>
              <a:t>17</a:t>
            </a:fld>
            <a:endParaRPr lang="en-US"/>
          </a:p>
        </p:txBody>
      </p:sp>
    </p:spTree>
    <p:extLst>
      <p:ext uri="{BB962C8B-B14F-4D97-AF65-F5344CB8AC3E}">
        <p14:creationId xmlns:p14="http://schemas.microsoft.com/office/powerpoint/2010/main" val="2141897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cs typeface="Calibri"/>
              </a:rPr>
              <a:t>Well, since my team members have introduced the processing of the raw data and the step of generation of </a:t>
            </a:r>
            <a:r>
              <a:rPr lang="en-US" err="1">
                <a:cs typeface="Calibri"/>
              </a:rPr>
              <a:t>tidyverse</a:t>
            </a:r>
            <a:r>
              <a:rPr lang="en-US">
                <a:cs typeface="Calibri"/>
              </a:rPr>
              <a:t> version for </a:t>
            </a:r>
            <a:r>
              <a:rPr lang="en-US" err="1">
                <a:cs typeface="Calibri"/>
              </a:rPr>
              <a:t>ggplot</a:t>
            </a:r>
            <a:r>
              <a:rPr lang="en-US">
                <a:cs typeface="Calibri"/>
              </a:rPr>
              <a:t> to read, I will skip that part to save a bit of time. This diagram dedicated the data of New Zealand's import and export volume from 2010 to June 2020. From the picture, we can clearly observe that the import and export transaction volume at the end of 2019 when the epidemic broke out showed a significant declined.</a:t>
            </a:r>
          </a:p>
        </p:txBody>
      </p:sp>
      <p:sp>
        <p:nvSpPr>
          <p:cNvPr id="4" name="Slide Number Placeholder 3"/>
          <p:cNvSpPr>
            <a:spLocks noGrp="1"/>
          </p:cNvSpPr>
          <p:nvPr>
            <p:ph type="sldNum" sz="quarter" idx="5"/>
          </p:nvPr>
        </p:nvSpPr>
        <p:spPr/>
        <p:txBody>
          <a:bodyPr/>
          <a:lstStyle/>
          <a:p>
            <a:fld id="{04E3DDF1-84DB-4FC3-B53D-4F31187C5724}" type="slidenum">
              <a:rPr lang="en-US"/>
              <a:t>18</a:t>
            </a:fld>
            <a:endParaRPr lang="en-US"/>
          </a:p>
        </p:txBody>
      </p:sp>
    </p:spTree>
    <p:extLst>
      <p:ext uri="{BB962C8B-B14F-4D97-AF65-F5344CB8AC3E}">
        <p14:creationId xmlns:p14="http://schemas.microsoft.com/office/powerpoint/2010/main" val="673631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cs typeface="Calibri"/>
              </a:rPr>
              <a:t>This diagram shows the countries that have the closely relationship with New Zealand during the 2016-2020. From the picture, we can clearly see that since the broke out of covid-19 hasn’t affected the trading volume with most of the countries, and surprisingly, China become New Zealand's largest mercantile partner. </a:t>
            </a:r>
          </a:p>
        </p:txBody>
      </p:sp>
      <p:sp>
        <p:nvSpPr>
          <p:cNvPr id="4" name="Slide Number Placeholder 3"/>
          <p:cNvSpPr>
            <a:spLocks noGrp="1"/>
          </p:cNvSpPr>
          <p:nvPr>
            <p:ph type="sldNum" sz="quarter" idx="5"/>
          </p:nvPr>
        </p:nvSpPr>
        <p:spPr/>
        <p:txBody>
          <a:bodyPr/>
          <a:lstStyle/>
          <a:p>
            <a:fld id="{04E3DDF1-84DB-4FC3-B53D-4F31187C5724}" type="slidenum">
              <a:rPr lang="en-US"/>
              <a:t>19</a:t>
            </a:fld>
            <a:endParaRPr lang="en-US"/>
          </a:p>
        </p:txBody>
      </p:sp>
    </p:spTree>
    <p:extLst>
      <p:ext uri="{BB962C8B-B14F-4D97-AF65-F5344CB8AC3E}">
        <p14:creationId xmlns:p14="http://schemas.microsoft.com/office/powerpoint/2010/main" val="9855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t>The COVID-19 outbreak that erupted at the end of 2019 has a profound impact on the global economy. As a part of the world system, New Zealand has also been affected. We plan to approach this issue from three perspectives, collecting and organizing data to study the economic changes in New Zealand before and after the pandemic.</a:t>
            </a:r>
          </a:p>
          <a:p>
            <a:endParaRPr lang="en-US">
              <a:cs typeface="Calibri"/>
            </a:endParaRPr>
          </a:p>
        </p:txBody>
      </p:sp>
      <p:sp>
        <p:nvSpPr>
          <p:cNvPr id="4" name="Slide Number Placeholder 3"/>
          <p:cNvSpPr>
            <a:spLocks noGrp="1"/>
          </p:cNvSpPr>
          <p:nvPr>
            <p:ph type="sldNum" sz="quarter" idx="5"/>
          </p:nvPr>
        </p:nvSpPr>
        <p:spPr/>
        <p:txBody>
          <a:bodyPr/>
          <a:lstStyle/>
          <a:p>
            <a:fld id="{04E3DDF1-84DB-4FC3-B53D-4F31187C5724}" type="slidenum">
              <a:rPr lang="en-NZ" smtClean="0"/>
              <a:t>2</a:t>
            </a:fld>
            <a:endParaRPr lang="en-NZ"/>
          </a:p>
        </p:txBody>
      </p:sp>
    </p:spTree>
    <p:extLst>
      <p:ext uri="{BB962C8B-B14F-4D97-AF65-F5344CB8AC3E}">
        <p14:creationId xmlns:p14="http://schemas.microsoft.com/office/powerpoint/2010/main" val="3324846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cs typeface="Calibri"/>
              </a:rPr>
              <a:t>In the last picture, I used pie charts to show the Top 10 export categories of New Zealand from 2018 to 2020. From the figure, it can we can noticed that the epidemic has not much impact on the quantities and  variety of overseas merchandise trade.</a:t>
            </a:r>
          </a:p>
        </p:txBody>
      </p:sp>
      <p:sp>
        <p:nvSpPr>
          <p:cNvPr id="4" name="Slide Number Placeholder 3"/>
          <p:cNvSpPr>
            <a:spLocks noGrp="1"/>
          </p:cNvSpPr>
          <p:nvPr>
            <p:ph type="sldNum" sz="quarter" idx="5"/>
          </p:nvPr>
        </p:nvSpPr>
        <p:spPr/>
        <p:txBody>
          <a:bodyPr/>
          <a:lstStyle/>
          <a:p>
            <a:fld id="{04E3DDF1-84DB-4FC3-B53D-4F31187C5724}" type="slidenum">
              <a:rPr lang="en-US"/>
              <a:t>20</a:t>
            </a:fld>
            <a:endParaRPr lang="en-US"/>
          </a:p>
        </p:txBody>
      </p:sp>
    </p:spTree>
    <p:extLst>
      <p:ext uri="{BB962C8B-B14F-4D97-AF65-F5344CB8AC3E}">
        <p14:creationId xmlns:p14="http://schemas.microsoft.com/office/powerpoint/2010/main" val="87107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3DDF1-84DB-4FC3-B53D-4F31187C5724}" type="slidenum">
              <a:rPr lang="en-NZ" smtClean="0"/>
              <a:t>21</a:t>
            </a:fld>
            <a:endParaRPr lang="en-NZ"/>
          </a:p>
        </p:txBody>
      </p:sp>
    </p:spTree>
    <p:extLst>
      <p:ext uri="{BB962C8B-B14F-4D97-AF65-F5344CB8AC3E}">
        <p14:creationId xmlns:p14="http://schemas.microsoft.com/office/powerpoint/2010/main" val="189080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t>In this data analysis project, we chose </a:t>
            </a:r>
            <a:r>
              <a:rPr lang="en-US" b="1"/>
              <a:t>GitHub </a:t>
            </a:r>
            <a:r>
              <a:rPr lang="en-US"/>
              <a:t>and </a:t>
            </a:r>
            <a:r>
              <a:rPr lang="en-US" b="1"/>
              <a:t>Trello </a:t>
            </a:r>
            <a:r>
              <a:rPr lang="en-US"/>
              <a:t>as our project management tools. </a:t>
            </a:r>
          </a:p>
          <a:p>
            <a:r>
              <a:rPr lang="en-US"/>
              <a:t>These two tools help us easily track each code change, ensure data integrity and stability, and promote communication and collaboration among the team.</a:t>
            </a:r>
            <a:endParaRPr lang="en-US">
              <a:cs typeface="Calibri"/>
            </a:endParaRPr>
          </a:p>
        </p:txBody>
      </p:sp>
      <p:sp>
        <p:nvSpPr>
          <p:cNvPr id="4" name="Slide Number Placeholder 3"/>
          <p:cNvSpPr>
            <a:spLocks noGrp="1"/>
          </p:cNvSpPr>
          <p:nvPr>
            <p:ph type="sldNum" sz="quarter" idx="5"/>
          </p:nvPr>
        </p:nvSpPr>
        <p:spPr/>
        <p:txBody>
          <a:bodyPr/>
          <a:lstStyle/>
          <a:p>
            <a:fld id="{04E3DDF1-84DB-4FC3-B53D-4F31187C5724}" type="slidenum">
              <a:rPr lang="en-US"/>
              <a:t>3</a:t>
            </a:fld>
            <a:endParaRPr lang="en-US"/>
          </a:p>
        </p:txBody>
      </p:sp>
    </p:spTree>
    <p:extLst>
      <p:ext uri="{BB962C8B-B14F-4D97-AF65-F5344CB8AC3E}">
        <p14:creationId xmlns:p14="http://schemas.microsoft.com/office/powerpoint/2010/main" val="350196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ea typeface="Calibri"/>
                <a:cs typeface="Calibri"/>
              </a:rPr>
              <a:t>This my data sources which from the </a:t>
            </a:r>
            <a:r>
              <a:rPr lang="en-US" err="1">
                <a:ea typeface="Calibri"/>
                <a:cs typeface="Calibri"/>
              </a:rPr>
              <a:t>govt.nz</a:t>
            </a:r>
            <a:r>
              <a:rPr lang="en-US">
                <a:ea typeface="Calibri"/>
                <a:cs typeface="Calibri"/>
              </a:rPr>
              <a:t> website ,The original data sources is  a </a:t>
            </a:r>
            <a:r>
              <a:rPr lang="en-US" err="1">
                <a:ea typeface="Calibri"/>
                <a:cs typeface="Calibri"/>
              </a:rPr>
              <a:t>excle</a:t>
            </a:r>
            <a:r>
              <a:rPr lang="en-US">
                <a:ea typeface="Calibri"/>
                <a:cs typeface="Calibri"/>
              </a:rPr>
              <a:t> file it look like that</a:t>
            </a:r>
          </a:p>
        </p:txBody>
      </p:sp>
      <p:sp>
        <p:nvSpPr>
          <p:cNvPr id="4" name="Slide Number Placeholder 3"/>
          <p:cNvSpPr>
            <a:spLocks noGrp="1"/>
          </p:cNvSpPr>
          <p:nvPr>
            <p:ph type="sldNum" sz="quarter" idx="5"/>
          </p:nvPr>
        </p:nvSpPr>
        <p:spPr/>
        <p:txBody>
          <a:bodyPr/>
          <a:lstStyle/>
          <a:p>
            <a:fld id="{04E3DDF1-84DB-4FC3-B53D-4F31187C5724}" type="slidenum">
              <a:t>4</a:t>
            </a:fld>
            <a:endParaRPr lang="en-US"/>
          </a:p>
        </p:txBody>
      </p:sp>
    </p:spTree>
    <p:extLst>
      <p:ext uri="{BB962C8B-B14F-4D97-AF65-F5344CB8AC3E}">
        <p14:creationId xmlns:p14="http://schemas.microsoft.com/office/powerpoint/2010/main" val="1715198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t> I first input the spreadsheet 3  which about the Tertiary education fee of NZ </a:t>
            </a:r>
            <a:r>
              <a:rPr lang="en-US" err="1"/>
              <a:t>categrie</a:t>
            </a:r>
            <a:r>
              <a:rPr lang="en-US"/>
              <a:t> by government funded and non funded from the entire excel into </a:t>
            </a:r>
            <a:r>
              <a:rPr lang="en-US" err="1"/>
              <a:t>Jupyter</a:t>
            </a:r>
            <a:r>
              <a:rPr lang="en-US"/>
              <a:t> lab. we can see that there is some useless information like NA were introduced and also the columns name were disappear.  so I need to rename them and omit the NA that can make the data more  clean and more easier to Visualization by "</a:t>
            </a:r>
            <a:r>
              <a:rPr lang="en-US" err="1"/>
              <a:t>ggplot</a:t>
            </a:r>
            <a:r>
              <a:rPr lang="en-US"/>
              <a:t>"</a:t>
            </a:r>
            <a:endParaRPr lang="en-US">
              <a:ea typeface="Calibri"/>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4E3DDF1-84DB-4FC3-B53D-4F31187C5724}" type="slidenum">
              <a:rPr lang="en-US"/>
              <a:t>5</a:t>
            </a:fld>
            <a:endParaRPr lang="en-US"/>
          </a:p>
        </p:txBody>
      </p:sp>
    </p:spTree>
    <p:extLst>
      <p:ext uri="{BB962C8B-B14F-4D97-AF65-F5344CB8AC3E}">
        <p14:creationId xmlns:p14="http://schemas.microsoft.com/office/powerpoint/2010/main" val="60458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ea typeface="Calibri"/>
                <a:cs typeface="Calibri"/>
              </a:rPr>
              <a:t>After select and clean I got a wide </a:t>
            </a:r>
            <a:r>
              <a:rPr lang="en-US" err="1">
                <a:ea typeface="Calibri"/>
                <a:cs typeface="Calibri"/>
              </a:rPr>
              <a:t>tibble</a:t>
            </a:r>
            <a:r>
              <a:rPr lang="en-US">
                <a:ea typeface="Calibri"/>
                <a:cs typeface="Calibri"/>
              </a:rPr>
              <a:t> but it still</a:t>
            </a:r>
            <a:r>
              <a:rPr lang="en-US"/>
              <a:t> not suitable for</a:t>
            </a:r>
            <a:r>
              <a:rPr lang="en-US">
                <a:ea typeface="Calibri"/>
                <a:cs typeface="Calibri"/>
              </a:rPr>
              <a:t> </a:t>
            </a:r>
            <a:r>
              <a:rPr lang="en-US" err="1">
                <a:ea typeface="Calibri"/>
                <a:cs typeface="Calibri"/>
              </a:rPr>
              <a:t>polt</a:t>
            </a:r>
            <a:r>
              <a:rPr lang="en-US">
                <a:ea typeface="Calibri"/>
                <a:cs typeface="Calibri"/>
              </a:rPr>
              <a:t>, The point is find the a suitable "Key" to transform it to a  long Tibble and here I select the first </a:t>
            </a:r>
            <a:r>
              <a:rPr lang="en-US" err="1">
                <a:ea typeface="Calibri"/>
                <a:cs typeface="Calibri"/>
              </a:rPr>
              <a:t>colum</a:t>
            </a:r>
            <a:r>
              <a:rPr lang="en-US">
                <a:ea typeface="Calibri"/>
                <a:cs typeface="Calibri"/>
              </a:rPr>
              <a:t> "f3"  which is the  provides , I name it later. </a:t>
            </a:r>
            <a:r>
              <a:rPr lang="en-US"/>
              <a:t>If we wanted to show them on a time scale, we would repeat provide 10 times because we know that one provider corresponds to one tuition income per year</a:t>
            </a:r>
            <a:endParaRPr lang="en-US">
              <a:ea typeface="Calibri"/>
              <a:cs typeface="Calibri"/>
            </a:endParaRPr>
          </a:p>
          <a:p>
            <a:r>
              <a:rPr lang="en-US">
                <a:ea typeface="Calibri"/>
                <a:cs typeface="Calibri"/>
              </a:rPr>
              <a:t>And </a:t>
            </a:r>
            <a:r>
              <a:rPr lang="en-US" err="1">
                <a:ea typeface="Calibri"/>
                <a:cs typeface="Calibri"/>
              </a:rPr>
              <a:t>anoter</a:t>
            </a:r>
            <a:r>
              <a:rPr lang="en-US">
                <a:ea typeface="Calibri"/>
                <a:cs typeface="Calibri"/>
              </a:rPr>
              <a:t> very </a:t>
            </a:r>
            <a:r>
              <a:rPr lang="en-US" err="1">
                <a:ea typeface="Calibri"/>
                <a:cs typeface="Calibri"/>
              </a:rPr>
              <a:t>importsnt</a:t>
            </a:r>
            <a:r>
              <a:rPr lang="en-US">
                <a:ea typeface="Calibri"/>
                <a:cs typeface="Calibri"/>
              </a:rPr>
              <a:t> thing is need to change the </a:t>
            </a:r>
            <a:r>
              <a:rPr lang="en-US" err="1">
                <a:ea typeface="Calibri"/>
                <a:cs typeface="Calibri"/>
              </a:rPr>
              <a:t>collum</a:t>
            </a:r>
            <a:r>
              <a:rPr lang="en-US">
                <a:ea typeface="Calibri"/>
                <a:cs typeface="Calibri"/>
              </a:rPr>
              <a:t> of "Times" from Characters to numeric</a:t>
            </a:r>
            <a:endParaRPr lang="en-US">
              <a:cs typeface="Calibri"/>
            </a:endParaRPr>
          </a:p>
          <a:p>
            <a:r>
              <a:rPr lang="en-US"/>
              <a:t>Because the trend line can not be show in the plot when the variable of the x-axis is characters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4E3DDF1-84DB-4FC3-B53D-4F31187C5724}" type="slidenum">
              <a:rPr lang="en-US"/>
              <a:t>6</a:t>
            </a:fld>
            <a:endParaRPr lang="en-US"/>
          </a:p>
        </p:txBody>
      </p:sp>
    </p:spTree>
    <p:extLst>
      <p:ext uri="{BB962C8B-B14F-4D97-AF65-F5344CB8AC3E}">
        <p14:creationId xmlns:p14="http://schemas.microsoft.com/office/powerpoint/2010/main" val="787379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ea typeface="Calibri"/>
                <a:cs typeface="Calibri"/>
              </a:rPr>
              <a:t>From the graph we can see that the education fee of government funded, and nongovernment funded providers both have a huge declined from 2019 to 2020 </a:t>
            </a:r>
          </a:p>
          <a:p>
            <a:r>
              <a:rPr lang="en-US">
                <a:ea typeface="Calibri"/>
                <a:cs typeface="Calibri"/>
              </a:rPr>
              <a:t> </a:t>
            </a:r>
          </a:p>
        </p:txBody>
      </p:sp>
      <p:sp>
        <p:nvSpPr>
          <p:cNvPr id="4" name="Slide Number Placeholder 3"/>
          <p:cNvSpPr>
            <a:spLocks noGrp="1"/>
          </p:cNvSpPr>
          <p:nvPr>
            <p:ph type="sldNum" sz="quarter" idx="5"/>
          </p:nvPr>
        </p:nvSpPr>
        <p:spPr/>
        <p:txBody>
          <a:bodyPr/>
          <a:lstStyle/>
          <a:p>
            <a:fld id="{04E3DDF1-84DB-4FC3-B53D-4F31187C5724}" type="slidenum">
              <a:rPr lang="en-US"/>
              <a:t>7</a:t>
            </a:fld>
            <a:endParaRPr lang="en-US"/>
          </a:p>
        </p:txBody>
      </p:sp>
    </p:spTree>
    <p:extLst>
      <p:ext uri="{BB962C8B-B14F-4D97-AF65-F5344CB8AC3E}">
        <p14:creationId xmlns:p14="http://schemas.microsoft.com/office/powerpoint/2010/main" val="251633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t>And also , over here the other plots I got at the left hand side  is about the tuitions fee from different regions we can know that  the largest contributor is Asia</a:t>
            </a:r>
          </a:p>
          <a:p>
            <a:r>
              <a:rPr lang="en-US"/>
              <a:t>In the picture on the right, I have specifically selected a heat map of tuition fees in different regions of New Zealand in 2022. </a:t>
            </a:r>
          </a:p>
          <a:p>
            <a:r>
              <a:rPr lang="en-US"/>
              <a:t>We can also clearly see that Auckland is the region with the highest income.</a:t>
            </a:r>
          </a:p>
          <a:p>
            <a:endParaRPr lang="en-US"/>
          </a:p>
          <a:p>
            <a:endParaRPr lang="en-US"/>
          </a:p>
        </p:txBody>
      </p:sp>
      <p:sp>
        <p:nvSpPr>
          <p:cNvPr id="4" name="Slide Number Placeholder 3"/>
          <p:cNvSpPr>
            <a:spLocks noGrp="1"/>
          </p:cNvSpPr>
          <p:nvPr>
            <p:ph type="sldNum" sz="quarter" idx="5"/>
          </p:nvPr>
        </p:nvSpPr>
        <p:spPr/>
        <p:txBody>
          <a:bodyPr/>
          <a:lstStyle/>
          <a:p>
            <a:fld id="{04E3DDF1-84DB-4FC3-B53D-4F31187C5724}" type="slidenum">
              <a:rPr lang="en-NZ" smtClean="0"/>
              <a:t>8</a:t>
            </a:fld>
            <a:endParaRPr lang="en-NZ"/>
          </a:p>
        </p:txBody>
      </p:sp>
    </p:spTree>
    <p:extLst>
      <p:ext uri="{BB962C8B-B14F-4D97-AF65-F5344CB8AC3E}">
        <p14:creationId xmlns:p14="http://schemas.microsoft.com/office/powerpoint/2010/main" val="397504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1143000"/>
            <a:ext cx="4425950" cy="3086100"/>
          </a:xfrm>
        </p:spPr>
      </p:sp>
      <p:sp>
        <p:nvSpPr>
          <p:cNvPr id="3" name="Notes Placeholder 2"/>
          <p:cNvSpPr>
            <a:spLocks noGrp="1"/>
          </p:cNvSpPr>
          <p:nvPr>
            <p:ph type="body" idx="1"/>
          </p:nvPr>
        </p:nvSpPr>
        <p:spPr/>
        <p:txBody>
          <a:bodyPr/>
          <a:lstStyle/>
          <a:p>
            <a:r>
              <a:rPr lang="en-US"/>
              <a:t>This is the section I analyzed, focusing on International Travel and Migration, with data sourced from Stats NZ.</a:t>
            </a:r>
          </a:p>
          <a:p>
            <a:r>
              <a:rPr lang="en-US"/>
              <a:t>The data is in an Excel file, so some processing is needed.</a:t>
            </a:r>
            <a:endParaRPr lang="en-US">
              <a:cs typeface="Calibri"/>
            </a:endParaRPr>
          </a:p>
        </p:txBody>
      </p:sp>
      <p:sp>
        <p:nvSpPr>
          <p:cNvPr id="4" name="Slide Number Placeholder 3"/>
          <p:cNvSpPr>
            <a:spLocks noGrp="1"/>
          </p:cNvSpPr>
          <p:nvPr>
            <p:ph type="sldNum" sz="quarter" idx="5"/>
          </p:nvPr>
        </p:nvSpPr>
        <p:spPr/>
        <p:txBody>
          <a:bodyPr/>
          <a:lstStyle/>
          <a:p>
            <a:fld id="{04E3DDF1-84DB-4FC3-B53D-4F31187C5724}" type="slidenum">
              <a:rPr lang="en-US"/>
              <a:t>9</a:t>
            </a:fld>
            <a:endParaRPr lang="en-US"/>
          </a:p>
        </p:txBody>
      </p:sp>
    </p:spTree>
    <p:extLst>
      <p:ext uri="{BB962C8B-B14F-4D97-AF65-F5344CB8AC3E}">
        <p14:creationId xmlns:p14="http://schemas.microsoft.com/office/powerpoint/2010/main" val="2988875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1355149"/>
            <a:ext cx="10097374" cy="2882806"/>
          </a:xfrm>
        </p:spPr>
        <p:txBody>
          <a:bodyPr anchor="b"/>
          <a:lstStyle>
            <a:lvl1pPr algn="ctr">
              <a:defRPr sz="7244"/>
            </a:lvl1pPr>
          </a:lstStyle>
          <a:p>
            <a:r>
              <a:rPr lang="en-GB"/>
              <a:t>Click to edit Master title style</a:t>
            </a:r>
            <a:endParaRPr lang="en-US"/>
          </a:p>
        </p:txBody>
      </p:sp>
      <p:sp>
        <p:nvSpPr>
          <p:cNvPr id="3" name="Subtitle 2"/>
          <p:cNvSpPr>
            <a:spLocks noGrp="1"/>
          </p:cNvSpPr>
          <p:nvPr>
            <p:ph type="subTitle" idx="1"/>
          </p:nvPr>
        </p:nvSpPr>
        <p:spPr>
          <a:xfrm>
            <a:off x="1484908" y="4349128"/>
            <a:ext cx="8909447" cy="1999179"/>
          </a:xfrm>
        </p:spPr>
        <p:txBody>
          <a:bodyPr/>
          <a:lstStyle>
            <a:lvl1pPr marL="0" indent="0" algn="ctr">
              <a:buNone/>
              <a:defRPr sz="2898"/>
            </a:lvl1pPr>
            <a:lvl2pPr marL="552023" indent="0" algn="ctr">
              <a:buNone/>
              <a:defRPr sz="2415"/>
            </a:lvl2pPr>
            <a:lvl3pPr marL="1104047" indent="0" algn="ctr">
              <a:buNone/>
              <a:defRPr sz="2173"/>
            </a:lvl3pPr>
            <a:lvl4pPr marL="1656070" indent="0" algn="ctr">
              <a:buNone/>
              <a:defRPr sz="1932"/>
            </a:lvl4pPr>
            <a:lvl5pPr marL="2208093" indent="0" algn="ctr">
              <a:buNone/>
              <a:defRPr sz="1932"/>
            </a:lvl5pPr>
            <a:lvl6pPr marL="2760116" indent="0" algn="ctr">
              <a:buNone/>
              <a:defRPr sz="1932"/>
            </a:lvl6pPr>
            <a:lvl7pPr marL="3312140" indent="0" algn="ctr">
              <a:buNone/>
              <a:defRPr sz="1932"/>
            </a:lvl7pPr>
            <a:lvl8pPr marL="3864163" indent="0" algn="ctr">
              <a:buNone/>
              <a:defRPr sz="1932"/>
            </a:lvl8pPr>
            <a:lvl9pPr marL="4416186" indent="0" algn="ctr">
              <a:buNone/>
              <a:defRPr sz="1932"/>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13400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93299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98" y="440855"/>
            <a:ext cx="2561466" cy="7017256"/>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16700" y="440855"/>
            <a:ext cx="7535907" cy="701725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386159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804741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0513" y="2064352"/>
            <a:ext cx="10245864" cy="3444416"/>
          </a:xfrm>
        </p:spPr>
        <p:txBody>
          <a:bodyPr anchor="b"/>
          <a:lstStyle>
            <a:lvl1pPr>
              <a:defRPr sz="7244"/>
            </a:lvl1pPr>
          </a:lstStyle>
          <a:p>
            <a:r>
              <a:rPr lang="en-GB"/>
              <a:t>Click to edit Master title style</a:t>
            </a:r>
            <a:endParaRPr lang="en-US"/>
          </a:p>
        </p:txBody>
      </p:sp>
      <p:sp>
        <p:nvSpPr>
          <p:cNvPr id="3" name="Text Placeholder 2"/>
          <p:cNvSpPr>
            <a:spLocks noGrp="1"/>
          </p:cNvSpPr>
          <p:nvPr>
            <p:ph type="body" idx="1"/>
          </p:nvPr>
        </p:nvSpPr>
        <p:spPr>
          <a:xfrm>
            <a:off x="810513" y="5541353"/>
            <a:ext cx="10245864" cy="1811337"/>
          </a:xfrm>
        </p:spPr>
        <p:txBody>
          <a:bodyPr/>
          <a:lstStyle>
            <a:lvl1pPr marL="0" indent="0">
              <a:buNone/>
              <a:defRPr sz="2898">
                <a:solidFill>
                  <a:schemeClr val="tx1"/>
                </a:solidFill>
              </a:defRPr>
            </a:lvl1pPr>
            <a:lvl2pPr marL="552023" indent="0">
              <a:buNone/>
              <a:defRPr sz="2415">
                <a:solidFill>
                  <a:schemeClr val="tx1">
                    <a:tint val="75000"/>
                  </a:schemeClr>
                </a:solidFill>
              </a:defRPr>
            </a:lvl2pPr>
            <a:lvl3pPr marL="1104047" indent="0">
              <a:buNone/>
              <a:defRPr sz="2173">
                <a:solidFill>
                  <a:schemeClr val="tx1">
                    <a:tint val="75000"/>
                  </a:schemeClr>
                </a:solidFill>
              </a:defRPr>
            </a:lvl3pPr>
            <a:lvl4pPr marL="1656070" indent="0">
              <a:buNone/>
              <a:defRPr sz="1932">
                <a:solidFill>
                  <a:schemeClr val="tx1">
                    <a:tint val="75000"/>
                  </a:schemeClr>
                </a:solidFill>
              </a:defRPr>
            </a:lvl4pPr>
            <a:lvl5pPr marL="2208093" indent="0">
              <a:buNone/>
              <a:defRPr sz="1932">
                <a:solidFill>
                  <a:schemeClr val="tx1">
                    <a:tint val="75000"/>
                  </a:schemeClr>
                </a:solidFill>
              </a:defRPr>
            </a:lvl5pPr>
            <a:lvl6pPr marL="2760116" indent="0">
              <a:buNone/>
              <a:defRPr sz="1932">
                <a:solidFill>
                  <a:schemeClr val="tx1">
                    <a:tint val="75000"/>
                  </a:schemeClr>
                </a:solidFill>
              </a:defRPr>
            </a:lvl6pPr>
            <a:lvl7pPr marL="3312140" indent="0">
              <a:buNone/>
              <a:defRPr sz="1932">
                <a:solidFill>
                  <a:schemeClr val="tx1">
                    <a:tint val="75000"/>
                  </a:schemeClr>
                </a:solidFill>
              </a:defRPr>
            </a:lvl7pPr>
            <a:lvl8pPr marL="3864163" indent="0">
              <a:buNone/>
              <a:defRPr sz="1932">
                <a:solidFill>
                  <a:schemeClr val="tx1">
                    <a:tint val="75000"/>
                  </a:schemeClr>
                </a:solidFill>
              </a:defRPr>
            </a:lvl8pPr>
            <a:lvl9pPr marL="4416186" indent="0">
              <a:buNone/>
              <a:defRPr sz="1932">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8599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16699" y="2204273"/>
            <a:ext cx="5048687" cy="52538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013877" y="2204273"/>
            <a:ext cx="5048687" cy="52538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40212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8247" y="440856"/>
            <a:ext cx="10245864" cy="1600495"/>
          </a:xfrm>
        </p:spPr>
        <p:txBody>
          <a:bodyPr/>
          <a:lstStyle/>
          <a:p>
            <a:r>
              <a:rPr lang="en-GB"/>
              <a:t>Click to edit Master title style</a:t>
            </a:r>
            <a:endParaRPr lang="en-US"/>
          </a:p>
        </p:txBody>
      </p:sp>
      <p:sp>
        <p:nvSpPr>
          <p:cNvPr id="3" name="Text Placeholder 2"/>
          <p:cNvSpPr>
            <a:spLocks noGrp="1"/>
          </p:cNvSpPr>
          <p:nvPr>
            <p:ph type="body" idx="1"/>
          </p:nvPr>
        </p:nvSpPr>
        <p:spPr>
          <a:xfrm>
            <a:off x="818248" y="2029849"/>
            <a:ext cx="5025484" cy="994797"/>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GB"/>
              <a:t>Click to edit Master text styles</a:t>
            </a:r>
          </a:p>
        </p:txBody>
      </p:sp>
      <p:sp>
        <p:nvSpPr>
          <p:cNvPr id="4" name="Content Placeholder 3"/>
          <p:cNvSpPr>
            <a:spLocks noGrp="1"/>
          </p:cNvSpPr>
          <p:nvPr>
            <p:ph sz="half" idx="2"/>
          </p:nvPr>
        </p:nvSpPr>
        <p:spPr>
          <a:xfrm>
            <a:off x="818248" y="3024646"/>
            <a:ext cx="5025484" cy="44487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013878" y="2029849"/>
            <a:ext cx="5050234" cy="994797"/>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GB"/>
              <a:t>Click to edit Master text styles</a:t>
            </a:r>
          </a:p>
        </p:txBody>
      </p:sp>
      <p:sp>
        <p:nvSpPr>
          <p:cNvPr id="6" name="Content Placeholder 5"/>
          <p:cNvSpPr>
            <a:spLocks noGrp="1"/>
          </p:cNvSpPr>
          <p:nvPr>
            <p:ph sz="quarter" idx="4"/>
          </p:nvPr>
        </p:nvSpPr>
        <p:spPr>
          <a:xfrm>
            <a:off x="6013878" y="3024646"/>
            <a:ext cx="5050234" cy="44487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19327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90835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34310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6" y="552027"/>
            <a:ext cx="3831372" cy="1932093"/>
          </a:xfrm>
        </p:spPr>
        <p:txBody>
          <a:bodyPr anchor="b"/>
          <a:lstStyle>
            <a:lvl1pPr>
              <a:defRPr sz="3864"/>
            </a:lvl1pPr>
          </a:lstStyle>
          <a:p>
            <a:r>
              <a:rPr lang="en-GB"/>
              <a:t>Click to edit Master title style</a:t>
            </a:r>
            <a:endParaRPr lang="en-US"/>
          </a:p>
        </p:txBody>
      </p:sp>
      <p:sp>
        <p:nvSpPr>
          <p:cNvPr id="3" name="Content Placeholder 2"/>
          <p:cNvSpPr>
            <a:spLocks noGrp="1"/>
          </p:cNvSpPr>
          <p:nvPr>
            <p:ph idx="1"/>
          </p:nvPr>
        </p:nvSpPr>
        <p:spPr>
          <a:xfrm>
            <a:off x="5050234" y="1192226"/>
            <a:ext cx="6013877" cy="5884451"/>
          </a:xfrm>
        </p:spPr>
        <p:txBody>
          <a:bodyPr/>
          <a:lstStyle>
            <a:lvl1pPr>
              <a:defRPr sz="3864"/>
            </a:lvl1pPr>
            <a:lvl2pPr>
              <a:defRPr sz="3381"/>
            </a:lvl2pPr>
            <a:lvl3pPr>
              <a:defRPr sz="2898"/>
            </a:lvl3pPr>
            <a:lvl4pPr>
              <a:defRPr sz="2415"/>
            </a:lvl4pPr>
            <a:lvl5pPr>
              <a:defRPr sz="2415"/>
            </a:lvl5pPr>
            <a:lvl6pPr>
              <a:defRPr sz="2415"/>
            </a:lvl6pPr>
            <a:lvl7pPr>
              <a:defRPr sz="2415"/>
            </a:lvl7pPr>
            <a:lvl8pPr>
              <a:defRPr sz="2415"/>
            </a:lvl8pPr>
            <a:lvl9pPr>
              <a:defRPr sz="2415"/>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18246" y="2484120"/>
            <a:ext cx="3831372" cy="4602140"/>
          </a:xfrm>
        </p:spPr>
        <p:txBody>
          <a:bodyPr/>
          <a:lstStyle>
            <a:lvl1pPr marL="0" indent="0">
              <a:buNone/>
              <a:defRPr sz="1932"/>
            </a:lvl1pPr>
            <a:lvl2pPr marL="552023" indent="0">
              <a:buNone/>
              <a:defRPr sz="1690"/>
            </a:lvl2pPr>
            <a:lvl3pPr marL="1104047" indent="0">
              <a:buNone/>
              <a:defRPr sz="1449"/>
            </a:lvl3pPr>
            <a:lvl4pPr marL="1656070" indent="0">
              <a:buNone/>
              <a:defRPr sz="1207"/>
            </a:lvl4pPr>
            <a:lvl5pPr marL="2208093" indent="0">
              <a:buNone/>
              <a:defRPr sz="1207"/>
            </a:lvl5pPr>
            <a:lvl6pPr marL="2760116" indent="0">
              <a:buNone/>
              <a:defRPr sz="1207"/>
            </a:lvl6pPr>
            <a:lvl7pPr marL="3312140" indent="0">
              <a:buNone/>
              <a:defRPr sz="1207"/>
            </a:lvl7pPr>
            <a:lvl8pPr marL="3864163" indent="0">
              <a:buNone/>
              <a:defRPr sz="1207"/>
            </a:lvl8pPr>
            <a:lvl9pPr marL="4416186" indent="0">
              <a:buNone/>
              <a:defRPr sz="1207"/>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3706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6" y="552027"/>
            <a:ext cx="3831372" cy="1932093"/>
          </a:xfrm>
        </p:spPr>
        <p:txBody>
          <a:bodyPr anchor="b"/>
          <a:lstStyle>
            <a:lvl1pPr>
              <a:defRPr sz="3864"/>
            </a:lvl1pPr>
          </a:lstStyle>
          <a:p>
            <a:r>
              <a:rPr lang="en-GB"/>
              <a:t>Click to edit Master title style</a:t>
            </a:r>
            <a:endParaRPr lang="en-US"/>
          </a:p>
        </p:txBody>
      </p:sp>
      <p:sp>
        <p:nvSpPr>
          <p:cNvPr id="3" name="Picture Placeholder 2"/>
          <p:cNvSpPr>
            <a:spLocks noGrp="1" noChangeAspect="1"/>
          </p:cNvSpPr>
          <p:nvPr>
            <p:ph type="pic" idx="1"/>
          </p:nvPr>
        </p:nvSpPr>
        <p:spPr>
          <a:xfrm>
            <a:off x="5050234" y="1192226"/>
            <a:ext cx="6013877" cy="5884451"/>
          </a:xfrm>
        </p:spPr>
        <p:txBody>
          <a:bodyPr anchor="t"/>
          <a:lstStyle>
            <a:lvl1pPr marL="0" indent="0">
              <a:buNone/>
              <a:defRPr sz="3864"/>
            </a:lvl1pPr>
            <a:lvl2pPr marL="552023" indent="0">
              <a:buNone/>
              <a:defRPr sz="3381"/>
            </a:lvl2pPr>
            <a:lvl3pPr marL="1104047" indent="0">
              <a:buNone/>
              <a:defRPr sz="2898"/>
            </a:lvl3pPr>
            <a:lvl4pPr marL="1656070" indent="0">
              <a:buNone/>
              <a:defRPr sz="2415"/>
            </a:lvl4pPr>
            <a:lvl5pPr marL="2208093" indent="0">
              <a:buNone/>
              <a:defRPr sz="2415"/>
            </a:lvl5pPr>
            <a:lvl6pPr marL="2760116" indent="0">
              <a:buNone/>
              <a:defRPr sz="2415"/>
            </a:lvl6pPr>
            <a:lvl7pPr marL="3312140" indent="0">
              <a:buNone/>
              <a:defRPr sz="2415"/>
            </a:lvl7pPr>
            <a:lvl8pPr marL="3864163" indent="0">
              <a:buNone/>
              <a:defRPr sz="2415"/>
            </a:lvl8pPr>
            <a:lvl9pPr marL="4416186" indent="0">
              <a:buNone/>
              <a:defRPr sz="2415"/>
            </a:lvl9pPr>
          </a:lstStyle>
          <a:p>
            <a:r>
              <a:rPr lang="en-GB"/>
              <a:t>Click icon to add picture</a:t>
            </a:r>
            <a:endParaRPr lang="en-US"/>
          </a:p>
        </p:txBody>
      </p:sp>
      <p:sp>
        <p:nvSpPr>
          <p:cNvPr id="4" name="Text Placeholder 3"/>
          <p:cNvSpPr>
            <a:spLocks noGrp="1"/>
          </p:cNvSpPr>
          <p:nvPr>
            <p:ph type="body" sz="half" idx="2"/>
          </p:nvPr>
        </p:nvSpPr>
        <p:spPr>
          <a:xfrm>
            <a:off x="818246" y="2484120"/>
            <a:ext cx="3831372" cy="4602140"/>
          </a:xfrm>
        </p:spPr>
        <p:txBody>
          <a:bodyPr/>
          <a:lstStyle>
            <a:lvl1pPr marL="0" indent="0">
              <a:buNone/>
              <a:defRPr sz="1932"/>
            </a:lvl1pPr>
            <a:lvl2pPr marL="552023" indent="0">
              <a:buNone/>
              <a:defRPr sz="1690"/>
            </a:lvl2pPr>
            <a:lvl3pPr marL="1104047" indent="0">
              <a:buNone/>
              <a:defRPr sz="1449"/>
            </a:lvl3pPr>
            <a:lvl4pPr marL="1656070" indent="0">
              <a:buNone/>
              <a:defRPr sz="1207"/>
            </a:lvl4pPr>
            <a:lvl5pPr marL="2208093" indent="0">
              <a:buNone/>
              <a:defRPr sz="1207"/>
            </a:lvl5pPr>
            <a:lvl6pPr marL="2760116" indent="0">
              <a:buNone/>
              <a:defRPr sz="1207"/>
            </a:lvl6pPr>
            <a:lvl7pPr marL="3312140" indent="0">
              <a:buNone/>
              <a:defRPr sz="1207"/>
            </a:lvl7pPr>
            <a:lvl8pPr marL="3864163" indent="0">
              <a:buNone/>
              <a:defRPr sz="1207"/>
            </a:lvl8pPr>
            <a:lvl9pPr marL="4416186" indent="0">
              <a:buNone/>
              <a:defRPr sz="1207"/>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4700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700" y="440856"/>
            <a:ext cx="10245864" cy="1600495"/>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16700" y="2204273"/>
            <a:ext cx="10245864" cy="52538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16699" y="7674706"/>
            <a:ext cx="2672834" cy="440855"/>
          </a:xfrm>
          <a:prstGeom prst="rect">
            <a:avLst/>
          </a:prstGeom>
        </p:spPr>
        <p:txBody>
          <a:bodyPr vert="horz" lIns="91440" tIns="45720" rIns="91440" bIns="45720" rtlCol="0" anchor="ctr"/>
          <a:lstStyle>
            <a:lvl1pPr algn="l">
              <a:defRPr sz="1449">
                <a:solidFill>
                  <a:schemeClr val="tx1">
                    <a:tint val="75000"/>
                  </a:schemeClr>
                </a:solidFill>
              </a:defRPr>
            </a:lvl1pPr>
          </a:lstStyle>
          <a:p>
            <a:fld id="{C764DE79-268F-4C1A-8933-263129D2AF90}" type="datetimeFigureOut">
              <a:rPr lang="en-US" smtClean="0"/>
              <a:t>10/16/2023</a:t>
            </a:fld>
            <a:endParaRPr lang="en-US"/>
          </a:p>
        </p:txBody>
      </p:sp>
      <p:sp>
        <p:nvSpPr>
          <p:cNvPr id="5" name="Footer Placeholder 4"/>
          <p:cNvSpPr>
            <a:spLocks noGrp="1"/>
          </p:cNvSpPr>
          <p:nvPr>
            <p:ph type="ftr" sz="quarter" idx="3"/>
          </p:nvPr>
        </p:nvSpPr>
        <p:spPr>
          <a:xfrm>
            <a:off x="3935006" y="7674706"/>
            <a:ext cx="4009251" cy="440855"/>
          </a:xfrm>
          <a:prstGeom prst="rect">
            <a:avLst/>
          </a:prstGeom>
        </p:spPr>
        <p:txBody>
          <a:bodyPr vert="horz" lIns="91440" tIns="45720" rIns="91440" bIns="45720" rtlCol="0" anchor="ctr"/>
          <a:lstStyle>
            <a:lvl1pPr algn="ctr">
              <a:defRPr sz="144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89730" y="7674706"/>
            <a:ext cx="2672834" cy="440855"/>
          </a:xfrm>
          <a:prstGeom prst="rect">
            <a:avLst/>
          </a:prstGeom>
        </p:spPr>
        <p:txBody>
          <a:bodyPr vert="horz" lIns="91440" tIns="45720" rIns="91440" bIns="45720" rtlCol="0" anchor="ctr"/>
          <a:lstStyle>
            <a:lvl1pPr algn="r">
              <a:defRPr sz="1449">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72245503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1104047" rtl="0" eaLnBrk="1" latinLnBrk="0" hangingPunct="1">
        <a:lnSpc>
          <a:spcPct val="90000"/>
        </a:lnSpc>
        <a:spcBef>
          <a:spcPct val="0"/>
        </a:spcBef>
        <a:buNone/>
        <a:defRPr sz="5313" kern="1200">
          <a:solidFill>
            <a:schemeClr val="tx1"/>
          </a:solidFill>
          <a:latin typeface="+mj-lt"/>
          <a:ea typeface="+mj-ea"/>
          <a:cs typeface="+mj-cs"/>
        </a:defRPr>
      </a:lvl1pPr>
    </p:titleStyle>
    <p:bodyStyle>
      <a:lvl1pPr marL="276012" indent="-276012" algn="l" defTabSz="1104047" rtl="0" eaLnBrk="1" latinLnBrk="0" hangingPunct="1">
        <a:lnSpc>
          <a:spcPct val="90000"/>
        </a:lnSpc>
        <a:spcBef>
          <a:spcPts val="1207"/>
        </a:spcBef>
        <a:buFont typeface="Arial" panose="020B0604020202020204" pitchFamily="34" charset="0"/>
        <a:buChar char="•"/>
        <a:defRPr sz="3381" kern="1200">
          <a:solidFill>
            <a:schemeClr val="tx1"/>
          </a:solidFill>
          <a:latin typeface="+mn-lt"/>
          <a:ea typeface="+mn-ea"/>
          <a:cs typeface="+mn-cs"/>
        </a:defRPr>
      </a:lvl1pPr>
      <a:lvl2pPr marL="828035" indent="-276012" algn="l" defTabSz="1104047" rtl="0" eaLnBrk="1" latinLnBrk="0" hangingPunct="1">
        <a:lnSpc>
          <a:spcPct val="90000"/>
        </a:lnSpc>
        <a:spcBef>
          <a:spcPts val="604"/>
        </a:spcBef>
        <a:buFont typeface="Arial" panose="020B0604020202020204" pitchFamily="34" charset="0"/>
        <a:buChar char="•"/>
        <a:defRPr sz="2898" kern="1200">
          <a:solidFill>
            <a:schemeClr val="tx1"/>
          </a:solidFill>
          <a:latin typeface="+mn-lt"/>
          <a:ea typeface="+mn-ea"/>
          <a:cs typeface="+mn-cs"/>
        </a:defRPr>
      </a:lvl2pPr>
      <a:lvl3pPr marL="1380058" indent="-276012" algn="l" defTabSz="1104047" rtl="0" eaLnBrk="1" latinLnBrk="0" hangingPunct="1">
        <a:lnSpc>
          <a:spcPct val="90000"/>
        </a:lnSpc>
        <a:spcBef>
          <a:spcPts val="604"/>
        </a:spcBef>
        <a:buFont typeface="Arial" panose="020B0604020202020204" pitchFamily="34" charset="0"/>
        <a:buChar char="•"/>
        <a:defRPr sz="2415" kern="1200">
          <a:solidFill>
            <a:schemeClr val="tx1"/>
          </a:solidFill>
          <a:latin typeface="+mn-lt"/>
          <a:ea typeface="+mn-ea"/>
          <a:cs typeface="+mn-cs"/>
        </a:defRPr>
      </a:lvl3pPr>
      <a:lvl4pPr marL="1932081"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4pPr>
      <a:lvl5pPr marL="2484105"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5pPr>
      <a:lvl6pPr marL="3036128"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6pPr>
      <a:lvl7pPr marL="3588151"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7pPr>
      <a:lvl8pPr marL="4140175"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8pPr>
      <a:lvl9pPr marL="4692198"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9pPr>
    </p:bodyStyle>
    <p:otherStyle>
      <a:defPPr>
        <a:defRPr lang="en-US"/>
      </a:defPPr>
      <a:lvl1pPr marL="0" algn="l" defTabSz="1104047" rtl="0" eaLnBrk="1" latinLnBrk="0" hangingPunct="1">
        <a:defRPr sz="2173" kern="1200">
          <a:solidFill>
            <a:schemeClr val="tx1"/>
          </a:solidFill>
          <a:latin typeface="+mn-lt"/>
          <a:ea typeface="+mn-ea"/>
          <a:cs typeface="+mn-cs"/>
        </a:defRPr>
      </a:lvl1pPr>
      <a:lvl2pPr marL="552023" algn="l" defTabSz="1104047" rtl="0" eaLnBrk="1" latinLnBrk="0" hangingPunct="1">
        <a:defRPr sz="2173" kern="1200">
          <a:solidFill>
            <a:schemeClr val="tx1"/>
          </a:solidFill>
          <a:latin typeface="+mn-lt"/>
          <a:ea typeface="+mn-ea"/>
          <a:cs typeface="+mn-cs"/>
        </a:defRPr>
      </a:lvl2pPr>
      <a:lvl3pPr marL="1104047" algn="l" defTabSz="1104047" rtl="0" eaLnBrk="1" latinLnBrk="0" hangingPunct="1">
        <a:defRPr sz="2173" kern="1200">
          <a:solidFill>
            <a:schemeClr val="tx1"/>
          </a:solidFill>
          <a:latin typeface="+mn-lt"/>
          <a:ea typeface="+mn-ea"/>
          <a:cs typeface="+mn-cs"/>
        </a:defRPr>
      </a:lvl3pPr>
      <a:lvl4pPr marL="1656070" algn="l" defTabSz="1104047" rtl="0" eaLnBrk="1" latinLnBrk="0" hangingPunct="1">
        <a:defRPr sz="2173" kern="1200">
          <a:solidFill>
            <a:schemeClr val="tx1"/>
          </a:solidFill>
          <a:latin typeface="+mn-lt"/>
          <a:ea typeface="+mn-ea"/>
          <a:cs typeface="+mn-cs"/>
        </a:defRPr>
      </a:lvl4pPr>
      <a:lvl5pPr marL="2208093" algn="l" defTabSz="1104047" rtl="0" eaLnBrk="1" latinLnBrk="0" hangingPunct="1">
        <a:defRPr sz="2173" kern="1200">
          <a:solidFill>
            <a:schemeClr val="tx1"/>
          </a:solidFill>
          <a:latin typeface="+mn-lt"/>
          <a:ea typeface="+mn-ea"/>
          <a:cs typeface="+mn-cs"/>
        </a:defRPr>
      </a:lvl5pPr>
      <a:lvl6pPr marL="2760116" algn="l" defTabSz="1104047" rtl="0" eaLnBrk="1" latinLnBrk="0" hangingPunct="1">
        <a:defRPr sz="2173" kern="1200">
          <a:solidFill>
            <a:schemeClr val="tx1"/>
          </a:solidFill>
          <a:latin typeface="+mn-lt"/>
          <a:ea typeface="+mn-ea"/>
          <a:cs typeface="+mn-cs"/>
        </a:defRPr>
      </a:lvl6pPr>
      <a:lvl7pPr marL="3312140" algn="l" defTabSz="1104047" rtl="0" eaLnBrk="1" latinLnBrk="0" hangingPunct="1">
        <a:defRPr sz="2173" kern="1200">
          <a:solidFill>
            <a:schemeClr val="tx1"/>
          </a:solidFill>
          <a:latin typeface="+mn-lt"/>
          <a:ea typeface="+mn-ea"/>
          <a:cs typeface="+mn-cs"/>
        </a:defRPr>
      </a:lvl7pPr>
      <a:lvl8pPr marL="3864163" algn="l" defTabSz="1104047" rtl="0" eaLnBrk="1" latinLnBrk="0" hangingPunct="1">
        <a:defRPr sz="2173" kern="1200">
          <a:solidFill>
            <a:schemeClr val="tx1"/>
          </a:solidFill>
          <a:latin typeface="+mn-lt"/>
          <a:ea typeface="+mn-ea"/>
          <a:cs typeface="+mn-cs"/>
        </a:defRPr>
      </a:lvl8pPr>
      <a:lvl9pPr marL="4416186" algn="l" defTabSz="1104047" rtl="0" eaLnBrk="1" latinLnBrk="0" hangingPunct="1">
        <a:defRPr sz="217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stats.govt.nz/infoshar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catalogue.data.govt.nz/dataset/international-students-studying-in-new-zealan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bojankomazec.com/2020/10/introduction-to-jupyterlab.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7" name="Title 11">
            <a:extLst>
              <a:ext uri="{FF2B5EF4-FFF2-40B4-BE49-F238E27FC236}">
                <a16:creationId xmlns:a16="http://schemas.microsoft.com/office/drawing/2014/main" id="{DD084BC9-9589-DA0E-171E-997C32DCC0AD}"/>
              </a:ext>
            </a:extLst>
          </p:cNvPr>
          <p:cNvSpPr>
            <a:spLocks noGrp="1"/>
          </p:cNvSpPr>
          <p:nvPr>
            <p:ph type="ctrTitle"/>
          </p:nvPr>
        </p:nvSpPr>
        <p:spPr>
          <a:xfrm>
            <a:off x="1373883" y="1777910"/>
            <a:ext cx="9212226" cy="812160"/>
          </a:xfrm>
        </p:spPr>
        <p:txBody>
          <a:bodyPr vert="horz" lIns="82804" tIns="41402" rIns="82804" bIns="41402" rtlCol="0" anchor="ctr">
            <a:normAutofit/>
          </a:bodyPr>
          <a:lstStyle/>
          <a:p>
            <a:pPr algn="l"/>
            <a:r>
              <a:rPr lang="en-US" sz="3622" b="1">
                <a:latin typeface="Cambria"/>
                <a:ea typeface="Cambria"/>
                <a:cs typeface="Arial"/>
              </a:rPr>
              <a:t>International Economic of New Zealand</a:t>
            </a:r>
            <a:endParaRPr lang="en-US" sz="3622">
              <a:latin typeface="Cambria"/>
              <a:ea typeface="Cambria"/>
              <a:cs typeface="Calibri Light"/>
            </a:endParaRPr>
          </a:p>
        </p:txBody>
      </p:sp>
      <p:sp>
        <p:nvSpPr>
          <p:cNvPr id="29" name="Subtitle 12">
            <a:extLst>
              <a:ext uri="{FF2B5EF4-FFF2-40B4-BE49-F238E27FC236}">
                <a16:creationId xmlns:a16="http://schemas.microsoft.com/office/drawing/2014/main" id="{F8FE6C11-B56E-D593-91F8-4157FCB4AFD4}"/>
              </a:ext>
            </a:extLst>
          </p:cNvPr>
          <p:cNvSpPr>
            <a:spLocks noGrp="1"/>
          </p:cNvSpPr>
          <p:nvPr>
            <p:ph type="subTitle" idx="1"/>
          </p:nvPr>
        </p:nvSpPr>
        <p:spPr>
          <a:xfrm>
            <a:off x="8942212" y="6953079"/>
            <a:ext cx="2514154" cy="292107"/>
          </a:xfrm>
          <a:solidFill>
            <a:schemeClr val="bg1"/>
          </a:solidFill>
        </p:spPr>
        <p:txBody>
          <a:bodyPr vert="horz" lIns="82804" tIns="41402" rIns="82804" bIns="41402" rtlCol="0" anchor="t">
            <a:noAutofit/>
          </a:bodyPr>
          <a:lstStyle/>
          <a:p>
            <a:pPr defTabSz="538223">
              <a:spcBef>
                <a:spcPts val="589"/>
              </a:spcBef>
            </a:pPr>
            <a:r>
              <a:rPr lang="en-US" sz="1630">
                <a:ea typeface="+mn-lt"/>
                <a:cs typeface="+mn-lt"/>
              </a:rPr>
              <a:t>DATA201 Group Project</a:t>
            </a:r>
            <a:endParaRPr lang="en-US">
              <a:cs typeface="Calibri"/>
            </a:endParaRPr>
          </a:p>
        </p:txBody>
      </p:sp>
      <p:sp>
        <p:nvSpPr>
          <p:cNvPr id="31" name="Date Placeholder 1">
            <a:extLst>
              <a:ext uri="{FF2B5EF4-FFF2-40B4-BE49-F238E27FC236}">
                <a16:creationId xmlns:a16="http://schemas.microsoft.com/office/drawing/2014/main" id="{6D3A378B-30F2-677E-ADE3-D99793471434}"/>
              </a:ext>
            </a:extLst>
          </p:cNvPr>
          <p:cNvSpPr>
            <a:spLocks noGrp="1"/>
          </p:cNvSpPr>
          <p:nvPr>
            <p:ph type="dt" sz="half" idx="10"/>
          </p:nvPr>
        </p:nvSpPr>
        <p:spPr>
          <a:xfrm>
            <a:off x="2916807" y="6457790"/>
            <a:ext cx="1626846" cy="216536"/>
          </a:xfrm>
        </p:spPr>
        <p:txBody>
          <a:bodyPr/>
          <a:lstStyle/>
          <a:p>
            <a:pPr defTabSz="538223">
              <a:spcAft>
                <a:spcPts val="354"/>
              </a:spcAft>
            </a:pPr>
            <a:fld id="{535DC8DD-5A88-44DC-8241-710941B25E08}" type="datetime1">
              <a:rPr lang="en-US" sz="706">
                <a:solidFill>
                  <a:srgbClr val="FFFFFF"/>
                </a:solidFill>
                <a:effectLst>
                  <a:outerShdw blurRad="38100" dist="38100" dir="2700000" algn="tl">
                    <a:srgbClr val="000000">
                      <a:alpha val="43137"/>
                    </a:srgbClr>
                  </a:outerShdw>
                </a:effectLst>
              </a:rPr>
              <a:pPr defTabSz="538223">
                <a:spcAft>
                  <a:spcPts val="354"/>
                </a:spcAft>
              </a:pPr>
              <a:t>10/16/2023</a:t>
            </a:fld>
            <a:endParaRPr lang="en-US">
              <a:solidFill>
                <a:srgbClr val="FFFFFF"/>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17316BA7-F147-8745-AAD9-D9E899F079B5}"/>
              </a:ext>
            </a:extLst>
          </p:cNvPr>
          <p:cNvSpPr txBox="1"/>
          <p:nvPr/>
        </p:nvSpPr>
        <p:spPr>
          <a:xfrm>
            <a:off x="7928572" y="4473565"/>
            <a:ext cx="2029926" cy="2354940"/>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pPr>
              <a:spcAft>
                <a:spcPts val="543"/>
              </a:spcAft>
            </a:pPr>
            <a:r>
              <a:rPr lang="en-US" sz="2173" b="1">
                <a:solidFill>
                  <a:schemeClr val="tx1">
                    <a:lumMod val="85000"/>
                    <a:lumOff val="15000"/>
                  </a:schemeClr>
                </a:solidFill>
                <a:cs typeface="Calibri"/>
              </a:rPr>
              <a:t>Member</a:t>
            </a:r>
          </a:p>
          <a:p>
            <a:pPr marL="310513" indent="-310513">
              <a:spcAft>
                <a:spcPts val="543"/>
              </a:spcAft>
              <a:buFont typeface="Arial"/>
              <a:buChar char="•"/>
            </a:pPr>
            <a:r>
              <a:rPr lang="en-US" sz="1811">
                <a:solidFill>
                  <a:schemeClr val="tx1">
                    <a:lumMod val="85000"/>
                    <a:lumOff val="15000"/>
                  </a:schemeClr>
                </a:solidFill>
                <a:cs typeface="Calibri"/>
              </a:rPr>
              <a:t>Yuting Zhang</a:t>
            </a:r>
          </a:p>
          <a:p>
            <a:pPr marL="310513" indent="-310513">
              <a:spcAft>
                <a:spcPts val="543"/>
              </a:spcAft>
              <a:buFont typeface="Arial"/>
              <a:buChar char="•"/>
            </a:pPr>
            <a:r>
              <a:rPr lang="en-US" sz="1811">
                <a:solidFill>
                  <a:schemeClr val="tx1">
                    <a:lumMod val="85000"/>
                    <a:lumOff val="15000"/>
                  </a:schemeClr>
                </a:solidFill>
                <a:cs typeface="Calibri"/>
              </a:rPr>
              <a:t>Yuhao Huang</a:t>
            </a:r>
          </a:p>
          <a:p>
            <a:pPr marL="310513" indent="-310513">
              <a:spcAft>
                <a:spcPts val="543"/>
              </a:spcAft>
              <a:buFont typeface="Arial"/>
              <a:buChar char="•"/>
            </a:pPr>
            <a:r>
              <a:rPr lang="en-US" sz="1811" err="1">
                <a:solidFill>
                  <a:schemeClr val="tx1">
                    <a:lumMod val="85000"/>
                    <a:lumOff val="15000"/>
                  </a:schemeClr>
                </a:solidFill>
                <a:cs typeface="Calibri"/>
              </a:rPr>
              <a:t>PingYuan</a:t>
            </a:r>
            <a:r>
              <a:rPr lang="en-US" sz="1811">
                <a:solidFill>
                  <a:schemeClr val="tx1">
                    <a:lumMod val="85000"/>
                    <a:lumOff val="15000"/>
                  </a:schemeClr>
                </a:solidFill>
                <a:cs typeface="Calibri"/>
              </a:rPr>
              <a:t> MA</a:t>
            </a:r>
          </a:p>
          <a:p>
            <a:pPr>
              <a:spcAft>
                <a:spcPts val="543"/>
              </a:spcAft>
            </a:pPr>
            <a:endParaRPr lang="en-US" sz="1811">
              <a:solidFill>
                <a:srgbClr val="595959"/>
              </a:solidFill>
              <a:cs typeface="Calibri"/>
            </a:endParaRPr>
          </a:p>
          <a:p>
            <a:pPr algn="ctr"/>
            <a:endParaRPr lang="en-US" sz="1630">
              <a:solidFill>
                <a:srgbClr val="595959"/>
              </a:solidFill>
              <a:cs typeface="Calibri"/>
            </a:endParaRPr>
          </a:p>
          <a:p>
            <a:endParaRPr lang="en-US" sz="1630">
              <a:cs typeface="Calibri"/>
            </a:endParaRPr>
          </a:p>
        </p:txBody>
      </p:sp>
      <p:sp>
        <p:nvSpPr>
          <p:cNvPr id="14" name="TextBox 13">
            <a:extLst>
              <a:ext uri="{FF2B5EF4-FFF2-40B4-BE49-F238E27FC236}">
                <a16:creationId xmlns:a16="http://schemas.microsoft.com/office/drawing/2014/main" id="{01B3AF52-D5EC-EA15-0D68-E8ED7DD72D7E}"/>
              </a:ext>
            </a:extLst>
          </p:cNvPr>
          <p:cNvSpPr txBox="1"/>
          <p:nvPr/>
        </p:nvSpPr>
        <p:spPr>
          <a:xfrm>
            <a:off x="3467801" y="2665610"/>
            <a:ext cx="6474967" cy="418000"/>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r>
              <a:rPr lang="en-US" sz="2173">
                <a:ea typeface="+mn-lt"/>
                <a:cs typeface="+mn-lt"/>
              </a:rPr>
              <a:t>The impact of COVID-19 on the New Zealand economy</a:t>
            </a:r>
            <a:endParaRPr lang="en-US" sz="2173">
              <a:cs typeface="Calibri"/>
            </a:endParaRPr>
          </a:p>
        </p:txBody>
      </p:sp>
      <p:pic>
        <p:nvPicPr>
          <p:cNvPr id="15" name="Picture 14" descr="PPE mask">
            <a:extLst>
              <a:ext uri="{FF2B5EF4-FFF2-40B4-BE49-F238E27FC236}">
                <a16:creationId xmlns:a16="http://schemas.microsoft.com/office/drawing/2014/main" id="{48D9C2DA-0122-0C19-D205-8C84ADAB7569}"/>
              </a:ext>
            </a:extLst>
          </p:cNvPr>
          <p:cNvPicPr>
            <a:picLocks noChangeAspect="1"/>
          </p:cNvPicPr>
          <p:nvPr/>
        </p:nvPicPr>
        <p:blipFill>
          <a:blip r:embed="rId3"/>
          <a:stretch>
            <a:fillRect/>
          </a:stretch>
        </p:blipFill>
        <p:spPr>
          <a:xfrm>
            <a:off x="1128304" y="5473006"/>
            <a:ext cx="1701453" cy="1153208"/>
          </a:xfrm>
          <a:prstGeom prst="rect">
            <a:avLst/>
          </a:prstGeom>
        </p:spPr>
      </p:pic>
      <p:pic>
        <p:nvPicPr>
          <p:cNvPr id="16" name="Picture 15" descr="Colorful charts and graphs">
            <a:extLst>
              <a:ext uri="{FF2B5EF4-FFF2-40B4-BE49-F238E27FC236}">
                <a16:creationId xmlns:a16="http://schemas.microsoft.com/office/drawing/2014/main" id="{D241E0FC-1605-CC8B-B5F0-6C429A9FB18D}"/>
              </a:ext>
            </a:extLst>
          </p:cNvPr>
          <p:cNvPicPr>
            <a:picLocks noChangeAspect="1"/>
          </p:cNvPicPr>
          <p:nvPr/>
        </p:nvPicPr>
        <p:blipFill>
          <a:blip r:embed="rId4"/>
          <a:stretch>
            <a:fillRect/>
          </a:stretch>
        </p:blipFill>
        <p:spPr>
          <a:xfrm>
            <a:off x="3283478" y="5236693"/>
            <a:ext cx="2098458" cy="139897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C54280-6B49-5742-A7C1-28694F8134F8}"/>
              </a:ext>
            </a:extLst>
          </p:cNvPr>
          <p:cNvSpPr txBox="1"/>
          <p:nvPr/>
        </p:nvSpPr>
        <p:spPr>
          <a:xfrm>
            <a:off x="5541324" y="6053500"/>
            <a:ext cx="5263095" cy="789306"/>
          </a:xfrm>
          <a:prstGeom prst="rect">
            <a:avLst/>
          </a:prstGeom>
        </p:spPr>
        <p:txBody>
          <a:bodyPr rot="0" spcFirstLastPara="0" vertOverflow="overflow" horzOverflow="overflow" vert="horz" lIns="82804" tIns="41402" rIns="82804" bIns="41402" numCol="1" spcCol="0" rtlCol="0" fromWordArt="0" anchor="ctr" anchorCtr="0" forceAA="0" compatLnSpc="1">
            <a:prstTxWarp prst="textNoShape">
              <a:avLst/>
            </a:prstTxWarp>
            <a:normAutofit/>
          </a:bodyPr>
          <a:lstStyle/>
          <a:p>
            <a:pPr marL="310513" indent="-310513">
              <a:lnSpc>
                <a:spcPct val="90000"/>
              </a:lnSpc>
              <a:spcAft>
                <a:spcPts val="543"/>
              </a:spcAft>
              <a:buFont typeface="Arial"/>
              <a:buChar char="•"/>
            </a:pPr>
            <a:r>
              <a:rPr lang="en-US" sz="2173" b="1"/>
              <a:t>Read the excel file</a:t>
            </a:r>
            <a:endParaRPr lang="en-US" sz="1630"/>
          </a:p>
          <a:p>
            <a:pPr marL="310513" indent="-310513">
              <a:lnSpc>
                <a:spcPct val="90000"/>
              </a:lnSpc>
              <a:spcAft>
                <a:spcPts val="543"/>
              </a:spcAft>
              <a:buFont typeface="Arial"/>
              <a:buChar char="•"/>
            </a:pPr>
            <a:r>
              <a:rPr lang="en-US" sz="2173" b="1"/>
              <a:t>Convert the data into </a:t>
            </a:r>
            <a:r>
              <a:rPr lang="en-US" sz="2173" b="1" err="1"/>
              <a:t>tibble</a:t>
            </a:r>
            <a:r>
              <a:rPr lang="en-US" sz="2173" b="1"/>
              <a:t> format</a:t>
            </a:r>
            <a:endParaRPr lang="en-US" sz="2173" b="1">
              <a:cs typeface="Calibri"/>
            </a:endParaRPr>
          </a:p>
        </p:txBody>
      </p:sp>
      <p:pic>
        <p:nvPicPr>
          <p:cNvPr id="6" name="Picture 5" descr="A spreadsheet with numbers and letters&#10;&#10;Description automatically generated">
            <a:extLst>
              <a:ext uri="{FF2B5EF4-FFF2-40B4-BE49-F238E27FC236}">
                <a16:creationId xmlns:a16="http://schemas.microsoft.com/office/drawing/2014/main" id="{44BD1764-4EC8-AF18-B834-8D6E13A8E39A}"/>
              </a:ext>
            </a:extLst>
          </p:cNvPr>
          <p:cNvPicPr>
            <a:picLocks noChangeAspect="1"/>
          </p:cNvPicPr>
          <p:nvPr/>
        </p:nvPicPr>
        <p:blipFill>
          <a:blip r:embed="rId3"/>
          <a:stretch>
            <a:fillRect/>
          </a:stretch>
        </p:blipFill>
        <p:spPr>
          <a:xfrm>
            <a:off x="530829" y="1098891"/>
            <a:ext cx="8246114" cy="4604426"/>
          </a:xfrm>
          <a:prstGeom prst="rect">
            <a:avLst/>
          </a:prstGeom>
        </p:spPr>
      </p:pic>
      <p:pic>
        <p:nvPicPr>
          <p:cNvPr id="3" name="Picture 2" descr="A computer code on a black background&#10;&#10;Description automatically generated">
            <a:extLst>
              <a:ext uri="{FF2B5EF4-FFF2-40B4-BE49-F238E27FC236}">
                <a16:creationId xmlns:a16="http://schemas.microsoft.com/office/drawing/2014/main" id="{75360D19-DFF0-A8EC-2FD8-CB615C461B2F}"/>
              </a:ext>
            </a:extLst>
          </p:cNvPr>
          <p:cNvPicPr>
            <a:picLocks noChangeAspect="1"/>
          </p:cNvPicPr>
          <p:nvPr/>
        </p:nvPicPr>
        <p:blipFill>
          <a:blip r:embed="rId4"/>
          <a:stretch>
            <a:fillRect/>
          </a:stretch>
        </p:blipFill>
        <p:spPr>
          <a:xfrm>
            <a:off x="533321" y="5786935"/>
            <a:ext cx="4679173" cy="1321866"/>
          </a:xfrm>
          <a:prstGeom prst="rect">
            <a:avLst/>
          </a:prstGeom>
        </p:spPr>
      </p:pic>
      <p:sp>
        <p:nvSpPr>
          <p:cNvPr id="4" name="TextBox 3">
            <a:extLst>
              <a:ext uri="{FF2B5EF4-FFF2-40B4-BE49-F238E27FC236}">
                <a16:creationId xmlns:a16="http://schemas.microsoft.com/office/drawing/2014/main" id="{2DCF7554-3FB6-F238-7123-939BC361C438}"/>
              </a:ext>
            </a:extLst>
          </p:cNvPr>
          <p:cNvSpPr txBox="1"/>
          <p:nvPr/>
        </p:nvSpPr>
        <p:spPr>
          <a:xfrm>
            <a:off x="7550036" y="2017726"/>
            <a:ext cx="3790154" cy="776230"/>
          </a:xfrm>
          <a:prstGeom prst="rect">
            <a:avLst/>
          </a:prstGeom>
        </p:spPr>
        <p:txBody>
          <a:bodyPr rot="0" spcFirstLastPara="0" vertOverflow="overflow" horzOverflow="overflow" vert="horz" lIns="82804" tIns="41402" rIns="82804" bIns="41402" numCol="1" spcCol="0" rtlCol="0" fromWordArt="0" anchor="t" anchorCtr="0" forceAA="0" compatLnSpc="1">
            <a:prstTxWarp prst="textNoShape">
              <a:avLst/>
            </a:prstTxWarp>
            <a:noAutofit/>
          </a:bodyPr>
          <a:lstStyle/>
          <a:p>
            <a:pPr>
              <a:lnSpc>
                <a:spcPct val="90000"/>
              </a:lnSpc>
              <a:spcBef>
                <a:spcPct val="0"/>
              </a:spcBef>
              <a:spcAft>
                <a:spcPts val="543"/>
              </a:spcAft>
            </a:pPr>
            <a:endParaRPr lang="en-US" sz="2898" b="1">
              <a:latin typeface="+mj-lt"/>
              <a:ea typeface="+mj-ea"/>
              <a:cs typeface="Calibri Light"/>
            </a:endParaRPr>
          </a:p>
        </p:txBody>
      </p:sp>
    </p:spTree>
    <p:extLst>
      <p:ext uri="{BB962C8B-B14F-4D97-AF65-F5344CB8AC3E}">
        <p14:creationId xmlns:p14="http://schemas.microsoft.com/office/powerpoint/2010/main" val="120186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79FA-20FA-3CE7-BB45-C83AEAF9EEF0}"/>
              </a:ext>
            </a:extLst>
          </p:cNvPr>
          <p:cNvSpPr>
            <a:spLocks noGrp="1"/>
          </p:cNvSpPr>
          <p:nvPr>
            <p:ph type="title"/>
          </p:nvPr>
        </p:nvSpPr>
        <p:spPr>
          <a:xfrm>
            <a:off x="990712" y="1490472"/>
            <a:ext cx="3096870" cy="1324864"/>
          </a:xfrm>
        </p:spPr>
        <p:txBody>
          <a:bodyPr anchor="ctr">
            <a:normAutofit/>
          </a:bodyPr>
          <a:lstStyle/>
          <a:p>
            <a:r>
              <a:rPr lang="en-US" sz="3622">
                <a:ea typeface="+mj-lt"/>
                <a:cs typeface="+mj-lt"/>
              </a:rPr>
              <a:t>Data Processing</a:t>
            </a:r>
            <a:endParaRPr lang="en-US" sz="3622">
              <a:cs typeface="Calibri Light"/>
            </a:endParaRPr>
          </a:p>
        </p:txBody>
      </p:sp>
      <p:sp>
        <p:nvSpPr>
          <p:cNvPr id="3" name="Content Placeholder 2">
            <a:extLst>
              <a:ext uri="{FF2B5EF4-FFF2-40B4-BE49-F238E27FC236}">
                <a16:creationId xmlns:a16="http://schemas.microsoft.com/office/drawing/2014/main" id="{F6414B52-4425-2589-6AE6-23961D654CCE}"/>
              </a:ext>
            </a:extLst>
          </p:cNvPr>
          <p:cNvSpPr>
            <a:spLocks noGrp="1"/>
          </p:cNvSpPr>
          <p:nvPr>
            <p:ph idx="1"/>
          </p:nvPr>
        </p:nvSpPr>
        <p:spPr>
          <a:xfrm>
            <a:off x="4634087" y="1490472"/>
            <a:ext cx="6243422" cy="1324864"/>
          </a:xfrm>
        </p:spPr>
        <p:txBody>
          <a:bodyPr vert="horz" lIns="82804" tIns="41402" rIns="82804" bIns="41402" rtlCol="0" anchor="ctr">
            <a:normAutofit/>
          </a:bodyPr>
          <a:lstStyle/>
          <a:p>
            <a:r>
              <a:rPr lang="en-US" sz="1992">
                <a:ea typeface="+mn-lt"/>
                <a:cs typeface="+mn-lt"/>
              </a:rPr>
              <a:t>Next, I did some processing on the data and gave the columns appropriate names. At the same time, the number represented by the string is converted into an integer.</a:t>
            </a:r>
            <a:endParaRPr lang="en-US" sz="1992"/>
          </a:p>
        </p:txBody>
      </p:sp>
      <p:pic>
        <p:nvPicPr>
          <p:cNvPr id="5" name="Picture 4" descr="A screenshot of a computer code&#10;&#10;Description automatically generated">
            <a:extLst>
              <a:ext uri="{FF2B5EF4-FFF2-40B4-BE49-F238E27FC236}">
                <a16:creationId xmlns:a16="http://schemas.microsoft.com/office/drawing/2014/main" id="{AE7C94C7-80E1-9128-B112-1C34E390EE9C}"/>
              </a:ext>
            </a:extLst>
          </p:cNvPr>
          <p:cNvPicPr>
            <a:picLocks noChangeAspect="1"/>
          </p:cNvPicPr>
          <p:nvPr/>
        </p:nvPicPr>
        <p:blipFill>
          <a:blip r:embed="rId3"/>
          <a:stretch>
            <a:fillRect/>
          </a:stretch>
        </p:blipFill>
        <p:spPr>
          <a:xfrm>
            <a:off x="990712" y="3122706"/>
            <a:ext cx="9886798" cy="3559245"/>
          </a:xfrm>
          <a:prstGeom prst="rect">
            <a:avLst/>
          </a:prstGeom>
        </p:spPr>
      </p:pic>
    </p:spTree>
    <p:extLst>
      <p:ext uri="{BB962C8B-B14F-4D97-AF65-F5344CB8AC3E}">
        <p14:creationId xmlns:p14="http://schemas.microsoft.com/office/powerpoint/2010/main" val="235890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79FA-20FA-3CE7-BB45-C83AEAF9EEF0}"/>
              </a:ext>
            </a:extLst>
          </p:cNvPr>
          <p:cNvSpPr>
            <a:spLocks noGrp="1"/>
          </p:cNvSpPr>
          <p:nvPr>
            <p:ph type="title"/>
          </p:nvPr>
        </p:nvSpPr>
        <p:spPr>
          <a:xfrm>
            <a:off x="1074182" y="1566451"/>
            <a:ext cx="3312160" cy="1490472"/>
          </a:xfrm>
        </p:spPr>
        <p:txBody>
          <a:bodyPr>
            <a:normAutofit/>
          </a:bodyPr>
          <a:lstStyle/>
          <a:p>
            <a:r>
              <a:rPr lang="en-US" sz="2898">
                <a:ea typeface="+mj-lt"/>
                <a:cs typeface="+mj-lt"/>
              </a:rPr>
              <a:t>Data Processing</a:t>
            </a:r>
            <a:endParaRPr lang="en-US" sz="2898">
              <a:cs typeface="Calibri Light"/>
            </a:endParaRPr>
          </a:p>
        </p:txBody>
      </p:sp>
      <p:pic>
        <p:nvPicPr>
          <p:cNvPr id="5" name="Picture 4" descr="A white background with text and symbols&#10;&#10;Description automatically generated">
            <a:extLst>
              <a:ext uri="{FF2B5EF4-FFF2-40B4-BE49-F238E27FC236}">
                <a16:creationId xmlns:a16="http://schemas.microsoft.com/office/drawing/2014/main" id="{D9312A23-F7A7-89AA-B4CB-44C01F95B52C}"/>
              </a:ext>
            </a:extLst>
          </p:cNvPr>
          <p:cNvPicPr>
            <a:picLocks noChangeAspect="1"/>
          </p:cNvPicPr>
          <p:nvPr/>
        </p:nvPicPr>
        <p:blipFill>
          <a:blip r:embed="rId3"/>
          <a:stretch>
            <a:fillRect/>
          </a:stretch>
        </p:blipFill>
        <p:spPr>
          <a:xfrm>
            <a:off x="574247" y="4279379"/>
            <a:ext cx="4467966" cy="166895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41A7C79-47BA-F29C-8AC7-D2498D207826}"/>
              </a:ext>
            </a:extLst>
          </p:cNvPr>
          <p:cNvPicPr>
            <a:picLocks noChangeAspect="1"/>
          </p:cNvPicPr>
          <p:nvPr/>
        </p:nvPicPr>
        <p:blipFill>
          <a:blip r:embed="rId4"/>
          <a:stretch>
            <a:fillRect/>
          </a:stretch>
        </p:blipFill>
        <p:spPr>
          <a:xfrm>
            <a:off x="3565305" y="1265530"/>
            <a:ext cx="7850158" cy="5201686"/>
          </a:xfrm>
          <a:prstGeom prst="rect">
            <a:avLst/>
          </a:prstGeom>
        </p:spPr>
      </p:pic>
      <p:sp>
        <p:nvSpPr>
          <p:cNvPr id="3" name="TextBox 2">
            <a:extLst>
              <a:ext uri="{FF2B5EF4-FFF2-40B4-BE49-F238E27FC236}">
                <a16:creationId xmlns:a16="http://schemas.microsoft.com/office/drawing/2014/main" id="{9E63C8E5-97F1-88C5-7DCF-CB47A4FACF75}"/>
              </a:ext>
            </a:extLst>
          </p:cNvPr>
          <p:cNvSpPr txBox="1"/>
          <p:nvPr/>
        </p:nvSpPr>
        <p:spPr>
          <a:xfrm>
            <a:off x="5208403" y="1678739"/>
            <a:ext cx="5548589" cy="334451"/>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pPr algn="l"/>
            <a:endParaRPr lang="en-US" sz="1630"/>
          </a:p>
        </p:txBody>
      </p:sp>
    </p:spTree>
    <p:extLst>
      <p:ext uri="{BB962C8B-B14F-4D97-AF65-F5344CB8AC3E}">
        <p14:creationId xmlns:p14="http://schemas.microsoft.com/office/powerpoint/2010/main" val="3068793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A366-CA92-AD76-4FC8-4291F7B29A6D}"/>
              </a:ext>
            </a:extLst>
          </p:cNvPr>
          <p:cNvSpPr>
            <a:spLocks noGrp="1"/>
          </p:cNvSpPr>
          <p:nvPr>
            <p:ph type="title"/>
          </p:nvPr>
        </p:nvSpPr>
        <p:spPr/>
        <p:txBody>
          <a:bodyPr/>
          <a:lstStyle/>
          <a:p>
            <a:r>
              <a:rPr lang="en-US">
                <a:cs typeface="Calibri Light"/>
              </a:rPr>
              <a:t>Graph</a:t>
            </a:r>
            <a:endParaRPr lang="en-US"/>
          </a:p>
        </p:txBody>
      </p:sp>
      <p:pic>
        <p:nvPicPr>
          <p:cNvPr id="6" name="Content Placeholder 5" descr="A screenshot of a computer code&#10;&#10;Description automatically generated">
            <a:extLst>
              <a:ext uri="{FF2B5EF4-FFF2-40B4-BE49-F238E27FC236}">
                <a16:creationId xmlns:a16="http://schemas.microsoft.com/office/drawing/2014/main" id="{5E0F65D6-6CFF-DF27-7995-F1CC2817E6E9}"/>
              </a:ext>
            </a:extLst>
          </p:cNvPr>
          <p:cNvPicPr>
            <a:picLocks noGrp="1" noChangeAspect="1"/>
          </p:cNvPicPr>
          <p:nvPr>
            <p:ph idx="1"/>
          </p:nvPr>
        </p:nvPicPr>
        <p:blipFill>
          <a:blip r:embed="rId3"/>
          <a:stretch>
            <a:fillRect/>
          </a:stretch>
        </p:blipFill>
        <p:spPr>
          <a:xfrm>
            <a:off x="419192" y="2692548"/>
            <a:ext cx="11042278" cy="3931096"/>
          </a:xfrm>
        </p:spPr>
      </p:pic>
    </p:spTree>
    <p:extLst>
      <p:ext uri="{BB962C8B-B14F-4D97-AF65-F5344CB8AC3E}">
        <p14:creationId xmlns:p14="http://schemas.microsoft.com/office/powerpoint/2010/main" val="4146804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EE5C-8D75-20AF-3D1D-FF6318B19147}"/>
              </a:ext>
            </a:extLst>
          </p:cNvPr>
          <p:cNvSpPr>
            <a:spLocks noGrp="1"/>
          </p:cNvSpPr>
          <p:nvPr>
            <p:ph type="title"/>
          </p:nvPr>
        </p:nvSpPr>
        <p:spPr>
          <a:xfrm>
            <a:off x="916544" y="1361466"/>
            <a:ext cx="9578026" cy="474351"/>
          </a:xfrm>
        </p:spPr>
        <p:txBody>
          <a:bodyPr>
            <a:normAutofit fontScale="90000"/>
          </a:bodyPr>
          <a:lstStyle/>
          <a:p>
            <a:r>
              <a:rPr lang="en-US">
                <a:ea typeface="+mj-lt"/>
                <a:cs typeface="+mj-lt"/>
              </a:rPr>
              <a:t>Trend of Arrivals and Departures (2010-2019)</a:t>
            </a:r>
            <a:endParaRPr lang="en-US"/>
          </a:p>
        </p:txBody>
      </p:sp>
      <p:pic>
        <p:nvPicPr>
          <p:cNvPr id="5" name="Picture 4" descr="A graph showing the number of arrivals&#10;&#10;Description automatically generated">
            <a:extLst>
              <a:ext uri="{FF2B5EF4-FFF2-40B4-BE49-F238E27FC236}">
                <a16:creationId xmlns:a16="http://schemas.microsoft.com/office/drawing/2014/main" id="{E627AA26-A889-A718-2CF4-106F019799BE}"/>
              </a:ext>
            </a:extLst>
          </p:cNvPr>
          <p:cNvPicPr>
            <a:picLocks noChangeAspect="1"/>
          </p:cNvPicPr>
          <p:nvPr/>
        </p:nvPicPr>
        <p:blipFill>
          <a:blip r:embed="rId3"/>
          <a:stretch>
            <a:fillRect/>
          </a:stretch>
        </p:blipFill>
        <p:spPr>
          <a:xfrm>
            <a:off x="6281554" y="2022774"/>
            <a:ext cx="5000088" cy="5000088"/>
          </a:xfrm>
          <a:prstGeom prst="rect">
            <a:avLst/>
          </a:prstGeom>
        </p:spPr>
      </p:pic>
      <p:sp>
        <p:nvSpPr>
          <p:cNvPr id="3" name="TextBox 2">
            <a:extLst>
              <a:ext uri="{FF2B5EF4-FFF2-40B4-BE49-F238E27FC236}">
                <a16:creationId xmlns:a16="http://schemas.microsoft.com/office/drawing/2014/main" id="{632A82FF-DDFF-E067-80A9-9CDA54274ED8}"/>
              </a:ext>
            </a:extLst>
          </p:cNvPr>
          <p:cNvSpPr txBox="1"/>
          <p:nvPr/>
        </p:nvSpPr>
        <p:spPr>
          <a:xfrm>
            <a:off x="1189755" y="2778080"/>
            <a:ext cx="1896382" cy="473848"/>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r>
              <a:rPr lang="en-US" sz="2536">
                <a:cs typeface="Calibri"/>
              </a:rPr>
              <a:t>2010-2019 </a:t>
            </a:r>
          </a:p>
        </p:txBody>
      </p:sp>
      <p:pic>
        <p:nvPicPr>
          <p:cNvPr id="6" name="Graphic 5" descr="Upward trend outline">
            <a:extLst>
              <a:ext uri="{FF2B5EF4-FFF2-40B4-BE49-F238E27FC236}">
                <a16:creationId xmlns:a16="http://schemas.microsoft.com/office/drawing/2014/main" id="{F4CC2938-528F-2A07-3802-D69A23FE8C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9626" y="2524571"/>
            <a:ext cx="828040" cy="828040"/>
          </a:xfrm>
          <a:prstGeom prst="rect">
            <a:avLst/>
          </a:prstGeom>
        </p:spPr>
      </p:pic>
      <p:pic>
        <p:nvPicPr>
          <p:cNvPr id="7" name="Graphic 6" descr="Downward trend graph outline">
            <a:extLst>
              <a:ext uri="{FF2B5EF4-FFF2-40B4-BE49-F238E27FC236}">
                <a16:creationId xmlns:a16="http://schemas.microsoft.com/office/drawing/2014/main" id="{6E926861-72FC-E1E1-0D42-25005984A5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9626" y="3690489"/>
            <a:ext cx="828040" cy="828040"/>
          </a:xfrm>
          <a:prstGeom prst="rect">
            <a:avLst/>
          </a:prstGeom>
        </p:spPr>
      </p:pic>
      <p:sp>
        <p:nvSpPr>
          <p:cNvPr id="8" name="TextBox 7">
            <a:extLst>
              <a:ext uri="{FF2B5EF4-FFF2-40B4-BE49-F238E27FC236}">
                <a16:creationId xmlns:a16="http://schemas.microsoft.com/office/drawing/2014/main" id="{0B0D863E-1645-9C07-E202-C0AF2F8C9684}"/>
              </a:ext>
            </a:extLst>
          </p:cNvPr>
          <p:cNvSpPr txBox="1"/>
          <p:nvPr/>
        </p:nvSpPr>
        <p:spPr>
          <a:xfrm>
            <a:off x="1189755" y="3908307"/>
            <a:ext cx="1896382" cy="473848"/>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r>
              <a:rPr lang="en-US" sz="2536">
                <a:cs typeface="Calibri"/>
              </a:rPr>
              <a:t>2019-2020 </a:t>
            </a:r>
          </a:p>
        </p:txBody>
      </p:sp>
    </p:spTree>
    <p:extLst>
      <p:ext uri="{BB962C8B-B14F-4D97-AF65-F5344CB8AC3E}">
        <p14:creationId xmlns:p14="http://schemas.microsoft.com/office/powerpoint/2010/main" val="2203286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EE5C-8D75-20AF-3D1D-FF6318B19147}"/>
              </a:ext>
            </a:extLst>
          </p:cNvPr>
          <p:cNvSpPr>
            <a:spLocks noGrp="1"/>
          </p:cNvSpPr>
          <p:nvPr>
            <p:ph type="title"/>
          </p:nvPr>
        </p:nvSpPr>
        <p:spPr>
          <a:xfrm>
            <a:off x="916544" y="1361466"/>
            <a:ext cx="9578026" cy="474351"/>
          </a:xfrm>
        </p:spPr>
        <p:txBody>
          <a:bodyPr>
            <a:normAutofit fontScale="90000"/>
          </a:bodyPr>
          <a:lstStyle/>
          <a:p>
            <a:r>
              <a:rPr lang="en-US">
                <a:ea typeface="+mj-lt"/>
                <a:cs typeface="+mj-lt"/>
              </a:rPr>
              <a:t>Net Migration Trend (2010-2019)</a:t>
            </a:r>
            <a:endParaRPr lang="en-US"/>
          </a:p>
        </p:txBody>
      </p:sp>
      <p:pic>
        <p:nvPicPr>
          <p:cNvPr id="3" name="Picture 2" descr="A graph with a line going up&#10;&#10;Description automatically generated">
            <a:extLst>
              <a:ext uri="{FF2B5EF4-FFF2-40B4-BE49-F238E27FC236}">
                <a16:creationId xmlns:a16="http://schemas.microsoft.com/office/drawing/2014/main" id="{878C955F-ABDA-90EE-9128-D44F0A872877}"/>
              </a:ext>
            </a:extLst>
          </p:cNvPr>
          <p:cNvPicPr>
            <a:picLocks noChangeAspect="1"/>
          </p:cNvPicPr>
          <p:nvPr/>
        </p:nvPicPr>
        <p:blipFill>
          <a:blip r:embed="rId3"/>
          <a:stretch>
            <a:fillRect/>
          </a:stretch>
        </p:blipFill>
        <p:spPr>
          <a:xfrm>
            <a:off x="6348344" y="2070102"/>
            <a:ext cx="4840849" cy="4851466"/>
          </a:xfrm>
          <a:prstGeom prst="rect">
            <a:avLst/>
          </a:prstGeom>
        </p:spPr>
      </p:pic>
      <p:sp>
        <p:nvSpPr>
          <p:cNvPr id="4" name="TextBox 3">
            <a:extLst>
              <a:ext uri="{FF2B5EF4-FFF2-40B4-BE49-F238E27FC236}">
                <a16:creationId xmlns:a16="http://schemas.microsoft.com/office/drawing/2014/main" id="{D07A7CAC-E8E4-0623-A22C-33B82725C738}"/>
              </a:ext>
            </a:extLst>
          </p:cNvPr>
          <p:cNvSpPr txBox="1"/>
          <p:nvPr/>
        </p:nvSpPr>
        <p:spPr>
          <a:xfrm>
            <a:off x="1059980" y="4212773"/>
            <a:ext cx="4911225" cy="2424318"/>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r>
              <a:rPr lang="en-US" sz="2173"/>
              <a:t>The </a:t>
            </a:r>
            <a:r>
              <a:rPr lang="en-US" sz="2173">
                <a:solidFill>
                  <a:srgbClr val="FF0000"/>
                </a:solidFill>
              </a:rPr>
              <a:t>red line</a:t>
            </a:r>
            <a:r>
              <a:rPr lang="en-US" sz="2173"/>
              <a:t> represents a negative net migration, meaning more people arrived than immigrated; </a:t>
            </a:r>
            <a:endParaRPr lang="en-US" sz="2173">
              <a:cs typeface="Calibri"/>
            </a:endParaRPr>
          </a:p>
          <a:p>
            <a:endParaRPr lang="en-US" sz="2173">
              <a:cs typeface="Calibri"/>
            </a:endParaRPr>
          </a:p>
          <a:p>
            <a:pPr algn="l"/>
            <a:r>
              <a:rPr lang="en-US" sz="2173"/>
              <a:t>the </a:t>
            </a:r>
            <a:r>
              <a:rPr lang="en-US" sz="2173">
                <a:solidFill>
                  <a:schemeClr val="accent1"/>
                </a:solidFill>
              </a:rPr>
              <a:t>blue line</a:t>
            </a:r>
            <a:r>
              <a:rPr lang="en-US" sz="2173"/>
              <a:t> represents a positive net migration, meaning more people immigrated than emigrated.</a:t>
            </a:r>
            <a:endParaRPr lang="en-US" sz="2173">
              <a:cs typeface="Calibri"/>
            </a:endParaRPr>
          </a:p>
        </p:txBody>
      </p:sp>
      <p:sp>
        <p:nvSpPr>
          <p:cNvPr id="5" name="TextBox 4">
            <a:extLst>
              <a:ext uri="{FF2B5EF4-FFF2-40B4-BE49-F238E27FC236}">
                <a16:creationId xmlns:a16="http://schemas.microsoft.com/office/drawing/2014/main" id="{0B756608-00A5-DDE0-72B1-BE9089BF173E}"/>
              </a:ext>
            </a:extLst>
          </p:cNvPr>
          <p:cNvSpPr txBox="1"/>
          <p:nvPr/>
        </p:nvSpPr>
        <p:spPr>
          <a:xfrm>
            <a:off x="1058834" y="2224763"/>
            <a:ext cx="4651776" cy="1671996"/>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r>
              <a:rPr lang="en-US" sz="2173">
                <a:solidFill>
                  <a:srgbClr val="000000"/>
                </a:solidFill>
                <a:ea typeface="+mn-lt"/>
                <a:cs typeface="+mn-lt"/>
              </a:rPr>
              <a:t>The net difference between the total number of people entering and leaving New Zealand, including travelers and immigrants.</a:t>
            </a:r>
            <a:endParaRPr lang="en-US" sz="2173"/>
          </a:p>
          <a:p>
            <a:pPr algn="l"/>
            <a:endParaRPr lang="en-US" sz="1630">
              <a:cs typeface="Calibri"/>
            </a:endParaRPr>
          </a:p>
        </p:txBody>
      </p:sp>
    </p:spTree>
    <p:extLst>
      <p:ext uri="{BB962C8B-B14F-4D97-AF65-F5344CB8AC3E}">
        <p14:creationId xmlns:p14="http://schemas.microsoft.com/office/powerpoint/2010/main" val="521993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D8CC-5909-04E7-7089-95C5A3E8C572}"/>
              </a:ext>
            </a:extLst>
          </p:cNvPr>
          <p:cNvSpPr>
            <a:spLocks noGrp="1"/>
          </p:cNvSpPr>
          <p:nvPr>
            <p:ph type="title"/>
          </p:nvPr>
        </p:nvSpPr>
        <p:spPr>
          <a:xfrm>
            <a:off x="893763" y="5850108"/>
            <a:ext cx="10152116" cy="674490"/>
          </a:xfrm>
        </p:spPr>
        <p:txBody>
          <a:bodyPr vert="horz" lIns="82804" tIns="41402" rIns="82804" bIns="41402" rtlCol="0" anchor="ctr">
            <a:normAutofit/>
          </a:bodyPr>
          <a:lstStyle/>
          <a:p>
            <a:pPr algn="ctr"/>
            <a:r>
              <a:rPr lang="en-US" sz="3260">
                <a:solidFill>
                  <a:schemeClr val="tx1">
                    <a:lumMod val="85000"/>
                    <a:lumOff val="15000"/>
                  </a:schemeClr>
                </a:solidFill>
              </a:rPr>
              <a:t>Overseas Merchandise Trade </a:t>
            </a:r>
          </a:p>
        </p:txBody>
      </p:sp>
      <p:pic>
        <p:nvPicPr>
          <p:cNvPr id="4" name="Content Placeholder 3" descr="&#10;">
            <a:extLst>
              <a:ext uri="{FF2B5EF4-FFF2-40B4-BE49-F238E27FC236}">
                <a16:creationId xmlns:a16="http://schemas.microsoft.com/office/drawing/2014/main" id="{13B2D836-575C-C70C-1F31-7689727336C2}"/>
              </a:ext>
            </a:extLst>
          </p:cNvPr>
          <p:cNvPicPr>
            <a:picLocks noGrp="1" noChangeAspect="1"/>
          </p:cNvPicPr>
          <p:nvPr>
            <p:ph idx="1"/>
          </p:nvPr>
        </p:nvPicPr>
        <p:blipFill rotWithShape="1">
          <a:blip r:embed="rId3"/>
          <a:srcRect t="12758" b="12242"/>
          <a:stretch/>
        </p:blipFill>
        <p:spPr>
          <a:xfrm>
            <a:off x="419384" y="1080309"/>
            <a:ext cx="11040515" cy="6210292"/>
          </a:xfrm>
          <a:prstGeom prst="rect">
            <a:avLst/>
          </a:prstGeom>
        </p:spPr>
      </p:pic>
    </p:spTree>
    <p:extLst>
      <p:ext uri="{BB962C8B-B14F-4D97-AF65-F5344CB8AC3E}">
        <p14:creationId xmlns:p14="http://schemas.microsoft.com/office/powerpoint/2010/main" val="2946977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59D9-2308-DECD-1D4A-631B52DC5E18}"/>
              </a:ext>
            </a:extLst>
          </p:cNvPr>
          <p:cNvSpPr>
            <a:spLocks noGrp="1"/>
          </p:cNvSpPr>
          <p:nvPr>
            <p:ph type="title"/>
          </p:nvPr>
        </p:nvSpPr>
        <p:spPr>
          <a:xfrm>
            <a:off x="998993" y="1329692"/>
            <a:ext cx="3956012" cy="1772029"/>
          </a:xfrm>
        </p:spPr>
        <p:txBody>
          <a:bodyPr vert="horz" lIns="82804" tIns="41402" rIns="82804" bIns="41402" rtlCol="0" anchor="b">
            <a:normAutofit/>
          </a:bodyPr>
          <a:lstStyle/>
          <a:p>
            <a:r>
              <a:rPr lang="en-US" sz="4528"/>
              <a:t>Data Source</a:t>
            </a:r>
          </a:p>
        </p:txBody>
      </p:sp>
      <p:sp>
        <p:nvSpPr>
          <p:cNvPr id="4" name="TextBox 3">
            <a:extLst>
              <a:ext uri="{FF2B5EF4-FFF2-40B4-BE49-F238E27FC236}">
                <a16:creationId xmlns:a16="http://schemas.microsoft.com/office/drawing/2014/main" id="{8BADAEB1-B8FD-A228-EF07-8E8C5E1A4D72}"/>
              </a:ext>
            </a:extLst>
          </p:cNvPr>
          <p:cNvSpPr txBox="1"/>
          <p:nvPr/>
        </p:nvSpPr>
        <p:spPr>
          <a:xfrm>
            <a:off x="426134" y="3607168"/>
            <a:ext cx="3842806" cy="3007049"/>
          </a:xfrm>
          <a:prstGeom prst="rect">
            <a:avLst/>
          </a:prstGeom>
        </p:spPr>
        <p:txBody>
          <a:bodyPr rot="0" spcFirstLastPara="0" vertOverflow="overflow" horzOverflow="overflow" vert="horz" lIns="82804" tIns="41402" rIns="82804" bIns="41402" numCol="1" spcCol="0" rtlCol="0" fromWordArt="0" anchorCtr="0" forceAA="0" compatLnSpc="1">
            <a:prstTxWarp prst="textNoShape">
              <a:avLst/>
            </a:prstTxWarp>
            <a:normAutofit fontScale="92500" lnSpcReduction="10000"/>
          </a:bodyPr>
          <a:lstStyle/>
          <a:p>
            <a:pPr indent="-207009">
              <a:lnSpc>
                <a:spcPct val="90000"/>
              </a:lnSpc>
              <a:spcAft>
                <a:spcPts val="543"/>
              </a:spcAft>
              <a:buFont typeface="Arial" panose="020B0604020202020204" pitchFamily="34" charset="0"/>
              <a:buChar char="•"/>
            </a:pPr>
            <a:r>
              <a:rPr lang="en-US" sz="1992" err="1"/>
              <a:t>Infoshare</a:t>
            </a:r>
            <a:r>
              <a:rPr lang="en-US" sz="1992"/>
              <a:t> (</a:t>
            </a:r>
            <a:r>
              <a:rPr lang="en-US" sz="1992">
                <a:hlinkClick r:id="rId3"/>
              </a:rPr>
              <a:t>www.stats.govt.nz/infoshare</a:t>
            </a:r>
            <a:r>
              <a:rPr lang="en-US" sz="1992"/>
              <a:t>).</a:t>
            </a:r>
            <a:endParaRPr lang="en-US" sz="1992">
              <a:ea typeface="Calibri"/>
              <a:cs typeface="Calibri"/>
            </a:endParaRPr>
          </a:p>
          <a:p>
            <a:pPr indent="-207009">
              <a:lnSpc>
                <a:spcPct val="90000"/>
              </a:lnSpc>
              <a:spcAft>
                <a:spcPts val="543"/>
              </a:spcAft>
              <a:buFont typeface="Arial" panose="020B0604020202020204" pitchFamily="34" charset="0"/>
              <a:buChar char="•"/>
            </a:pPr>
            <a:r>
              <a:rPr lang="en-US" sz="1992"/>
              <a:t>To access overseas merchandise trade time series on </a:t>
            </a:r>
            <a:r>
              <a:rPr lang="en-US" sz="1992" err="1"/>
              <a:t>Infoshare</a:t>
            </a:r>
            <a:r>
              <a:rPr lang="en-US" sz="1992"/>
              <a:t>, select the following category from the homepage:</a:t>
            </a:r>
            <a:endParaRPr lang="en-US" sz="1992">
              <a:ea typeface="Calibri"/>
              <a:cs typeface="Calibri"/>
            </a:endParaRPr>
          </a:p>
          <a:p>
            <a:pPr indent="-207009">
              <a:lnSpc>
                <a:spcPct val="90000"/>
              </a:lnSpc>
              <a:spcAft>
                <a:spcPts val="543"/>
              </a:spcAft>
              <a:buFont typeface="Arial" panose="020B0604020202020204" pitchFamily="34" charset="0"/>
              <a:buChar char="•"/>
            </a:pPr>
            <a:r>
              <a:rPr lang="en-US" sz="1992">
                <a:ea typeface="+mn-lt"/>
                <a:cs typeface="+mn-lt"/>
              </a:rPr>
              <a:t>Subject category: Imports and Exports</a:t>
            </a:r>
          </a:p>
          <a:p>
            <a:pPr indent="-207009">
              <a:lnSpc>
                <a:spcPct val="90000"/>
              </a:lnSpc>
              <a:spcAft>
                <a:spcPts val="543"/>
              </a:spcAft>
              <a:buFont typeface="Arial" panose="020B0604020202020204" pitchFamily="34" charset="0"/>
              <a:buChar char="•"/>
            </a:pPr>
            <a:r>
              <a:rPr lang="en-US" sz="1992">
                <a:ea typeface="+mn-lt"/>
                <a:cs typeface="+mn-lt"/>
              </a:rPr>
              <a:t>Published by Stats NZ</a:t>
            </a:r>
          </a:p>
          <a:p>
            <a:pPr indent="-207009">
              <a:lnSpc>
                <a:spcPct val="90000"/>
              </a:lnSpc>
              <a:spcAft>
                <a:spcPts val="543"/>
              </a:spcAft>
              <a:buFont typeface="Arial" panose="020B0604020202020204" pitchFamily="34" charset="0"/>
              <a:buChar char="•"/>
            </a:pPr>
            <a:r>
              <a:rPr lang="en-US" sz="1992">
                <a:ea typeface="+mn-lt"/>
                <a:cs typeface="+mn-lt"/>
              </a:rPr>
              <a:t>24 July 2020</a:t>
            </a:r>
          </a:p>
          <a:p>
            <a:pPr indent="-207009">
              <a:lnSpc>
                <a:spcPct val="90000"/>
              </a:lnSpc>
              <a:spcAft>
                <a:spcPts val="543"/>
              </a:spcAft>
              <a:buFont typeface="Arial" panose="020B0604020202020204" pitchFamily="34" charset="0"/>
              <a:buChar char="•"/>
            </a:pPr>
            <a:r>
              <a:rPr lang="en-US" sz="1992">
                <a:ea typeface="+mn-lt"/>
                <a:cs typeface="+mn-lt"/>
              </a:rPr>
              <a:t>www.stats.govt.nz</a:t>
            </a:r>
            <a:endParaRPr lang="en-US" sz="1992">
              <a:ea typeface="Calibri"/>
              <a:cs typeface="Calibri"/>
            </a:endParaRPr>
          </a:p>
        </p:txBody>
      </p:sp>
      <p:pic>
        <p:nvPicPr>
          <p:cNvPr id="5" name="Picture 4" descr="Graph on document with pen">
            <a:extLst>
              <a:ext uri="{FF2B5EF4-FFF2-40B4-BE49-F238E27FC236}">
                <a16:creationId xmlns:a16="http://schemas.microsoft.com/office/drawing/2014/main" id="{E896BA66-96DB-AB25-1123-35C0BCD60B6A}"/>
              </a:ext>
            </a:extLst>
          </p:cNvPr>
          <p:cNvPicPr>
            <a:picLocks noChangeAspect="1"/>
          </p:cNvPicPr>
          <p:nvPr/>
        </p:nvPicPr>
        <p:blipFill rotWithShape="1">
          <a:blip r:embed="rId4"/>
          <a:srcRect l="21070" r="11977" b="-1"/>
          <a:stretch/>
        </p:blipFill>
        <p:spPr>
          <a:xfrm>
            <a:off x="5229408" y="1035060"/>
            <a:ext cx="6229113" cy="621029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3526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Display stock market numbers">
            <a:extLst>
              <a:ext uri="{FF2B5EF4-FFF2-40B4-BE49-F238E27FC236}">
                <a16:creationId xmlns:a16="http://schemas.microsoft.com/office/drawing/2014/main" id="{98208761-6403-763C-A2EA-A7BE6FC5E980}"/>
              </a:ext>
            </a:extLst>
          </p:cNvPr>
          <p:cNvPicPr>
            <a:picLocks noChangeAspect="1"/>
          </p:cNvPicPr>
          <p:nvPr/>
        </p:nvPicPr>
        <p:blipFill rotWithShape="1">
          <a:blip r:embed="rId3"/>
          <a:srcRect t="6414" r="23010" b="2335"/>
          <a:stretch/>
        </p:blipFill>
        <p:spPr>
          <a:xfrm>
            <a:off x="4274073" y="1035060"/>
            <a:ext cx="7185825" cy="6210292"/>
          </a:xfrm>
          <a:prstGeom prst="rect">
            <a:avLst/>
          </a:prstGeom>
        </p:spPr>
      </p:pic>
      <p:sp>
        <p:nvSpPr>
          <p:cNvPr id="2" name="Title 1">
            <a:extLst>
              <a:ext uri="{FF2B5EF4-FFF2-40B4-BE49-F238E27FC236}">
                <a16:creationId xmlns:a16="http://schemas.microsoft.com/office/drawing/2014/main" id="{EB0068DD-930B-D9FD-666E-336FB94A1434}"/>
              </a:ext>
            </a:extLst>
          </p:cNvPr>
          <p:cNvSpPr>
            <a:spLocks noGrp="1"/>
          </p:cNvSpPr>
          <p:nvPr>
            <p:ph type="title"/>
          </p:nvPr>
        </p:nvSpPr>
        <p:spPr>
          <a:xfrm>
            <a:off x="-15764" y="2138210"/>
            <a:ext cx="3643376" cy="2901522"/>
          </a:xfrm>
        </p:spPr>
        <p:txBody>
          <a:bodyPr vert="horz" lIns="82804" tIns="41402" rIns="82804" bIns="41402" rtlCol="0" anchor="b">
            <a:normAutofit/>
          </a:bodyPr>
          <a:lstStyle/>
          <a:p>
            <a:r>
              <a:rPr lang="en-US" sz="3351"/>
              <a:t>Overseas Merchandise Trade actual value</a:t>
            </a:r>
            <a:br>
              <a:rPr lang="en-US" sz="3351"/>
            </a:br>
            <a:r>
              <a:rPr lang="en-US" sz="3351"/>
              <a:t>Year Ended June2010-June2020</a:t>
            </a:r>
          </a:p>
        </p:txBody>
      </p:sp>
      <p:pic>
        <p:nvPicPr>
          <p:cNvPr id="3" name="Picture 2" descr="Tendency graph of Export VS. Import from June 2010-June2020&#10;">
            <a:extLst>
              <a:ext uri="{FF2B5EF4-FFF2-40B4-BE49-F238E27FC236}">
                <a16:creationId xmlns:a16="http://schemas.microsoft.com/office/drawing/2014/main" id="{BB1145C8-1940-E89C-9B4C-FD0433971A6C}"/>
              </a:ext>
            </a:extLst>
          </p:cNvPr>
          <p:cNvPicPr>
            <a:picLocks noChangeAspect="1"/>
          </p:cNvPicPr>
          <p:nvPr/>
        </p:nvPicPr>
        <p:blipFill>
          <a:blip r:embed="rId4"/>
          <a:stretch>
            <a:fillRect/>
          </a:stretch>
        </p:blipFill>
        <p:spPr>
          <a:xfrm>
            <a:off x="5121834" y="2683858"/>
            <a:ext cx="4882015" cy="3684877"/>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E13436E7-78A7-7FD4-4517-C475EFFE5BF1}"/>
              </a:ext>
            </a:extLst>
          </p:cNvPr>
          <p:cNvPicPr>
            <a:picLocks noChangeAspect="1"/>
          </p:cNvPicPr>
          <p:nvPr/>
        </p:nvPicPr>
        <p:blipFill>
          <a:blip r:embed="rId5"/>
          <a:stretch>
            <a:fillRect/>
          </a:stretch>
        </p:blipFill>
        <p:spPr>
          <a:xfrm>
            <a:off x="5123745" y="1215958"/>
            <a:ext cx="4884107" cy="1198058"/>
          </a:xfrm>
          <a:prstGeom prst="rect">
            <a:avLst/>
          </a:prstGeom>
        </p:spPr>
      </p:pic>
    </p:spTree>
    <p:extLst>
      <p:ext uri="{BB962C8B-B14F-4D97-AF65-F5344CB8AC3E}">
        <p14:creationId xmlns:p14="http://schemas.microsoft.com/office/powerpoint/2010/main" val="468178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orld map with flight paths">
            <a:extLst>
              <a:ext uri="{FF2B5EF4-FFF2-40B4-BE49-F238E27FC236}">
                <a16:creationId xmlns:a16="http://schemas.microsoft.com/office/drawing/2014/main" id="{A33FCCF9-60FE-9C97-A702-380C25447BB3}"/>
              </a:ext>
            </a:extLst>
          </p:cNvPr>
          <p:cNvPicPr>
            <a:picLocks noChangeAspect="1"/>
          </p:cNvPicPr>
          <p:nvPr/>
        </p:nvPicPr>
        <p:blipFill rotWithShape="1">
          <a:blip r:embed="rId3"/>
          <a:srcRect t="7155" r="21575" b="1936"/>
          <a:stretch/>
        </p:blipFill>
        <p:spPr>
          <a:xfrm>
            <a:off x="3610079" y="1035060"/>
            <a:ext cx="7849819" cy="6210292"/>
          </a:xfrm>
          <a:prstGeom prst="rect">
            <a:avLst/>
          </a:prstGeom>
        </p:spPr>
      </p:pic>
      <p:sp>
        <p:nvSpPr>
          <p:cNvPr id="2" name="Title 1">
            <a:extLst>
              <a:ext uri="{FF2B5EF4-FFF2-40B4-BE49-F238E27FC236}">
                <a16:creationId xmlns:a16="http://schemas.microsoft.com/office/drawing/2014/main" id="{9F894663-23B2-EE82-4166-986184EA0783}"/>
              </a:ext>
            </a:extLst>
          </p:cNvPr>
          <p:cNvSpPr>
            <a:spLocks noGrp="1"/>
          </p:cNvSpPr>
          <p:nvPr>
            <p:ph type="title"/>
          </p:nvPr>
        </p:nvSpPr>
        <p:spPr>
          <a:xfrm>
            <a:off x="852203" y="2051414"/>
            <a:ext cx="3643376" cy="2901522"/>
          </a:xfrm>
        </p:spPr>
        <p:txBody>
          <a:bodyPr vert="horz" lIns="82804" tIns="41402" rIns="82804" bIns="41402" rtlCol="0" anchor="b">
            <a:normAutofit/>
          </a:bodyPr>
          <a:lstStyle/>
          <a:p>
            <a:r>
              <a:rPr lang="en-US" sz="4347"/>
              <a:t>Export &amp; Import by counties</a:t>
            </a:r>
          </a:p>
        </p:txBody>
      </p:sp>
      <p:pic>
        <p:nvPicPr>
          <p:cNvPr id="3" name="Picture 2" descr="A graph with different colored lines&#10;&#10;Description automatically generated">
            <a:extLst>
              <a:ext uri="{FF2B5EF4-FFF2-40B4-BE49-F238E27FC236}">
                <a16:creationId xmlns:a16="http://schemas.microsoft.com/office/drawing/2014/main" id="{23F24114-BD6D-97B4-EB04-506A166B73ED}"/>
              </a:ext>
            </a:extLst>
          </p:cNvPr>
          <p:cNvPicPr>
            <a:picLocks noChangeAspect="1"/>
          </p:cNvPicPr>
          <p:nvPr/>
        </p:nvPicPr>
        <p:blipFill>
          <a:blip r:embed="rId4"/>
          <a:stretch>
            <a:fillRect/>
          </a:stretch>
        </p:blipFill>
        <p:spPr>
          <a:xfrm>
            <a:off x="5731889" y="1223670"/>
            <a:ext cx="4204159" cy="2708381"/>
          </a:xfrm>
          <a:prstGeom prst="rect">
            <a:avLst/>
          </a:prstGeom>
        </p:spPr>
      </p:pic>
      <p:pic>
        <p:nvPicPr>
          <p:cNvPr id="4" name="Picture 3" descr="A graph of a number of countries/regions&#10;&#10;Description automatically generated">
            <a:extLst>
              <a:ext uri="{FF2B5EF4-FFF2-40B4-BE49-F238E27FC236}">
                <a16:creationId xmlns:a16="http://schemas.microsoft.com/office/drawing/2014/main" id="{11AFE767-FA01-9C77-7AF6-BF812D6BC4C8}"/>
              </a:ext>
            </a:extLst>
          </p:cNvPr>
          <p:cNvPicPr>
            <a:picLocks noChangeAspect="1"/>
          </p:cNvPicPr>
          <p:nvPr/>
        </p:nvPicPr>
        <p:blipFill>
          <a:blip r:embed="rId5"/>
          <a:stretch>
            <a:fillRect/>
          </a:stretch>
        </p:blipFill>
        <p:spPr>
          <a:xfrm>
            <a:off x="5736033" y="4282113"/>
            <a:ext cx="4195871" cy="2827835"/>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EA61DD36-0D4D-671E-4A7A-2ED54DAFB123}"/>
              </a:ext>
            </a:extLst>
          </p:cNvPr>
          <p:cNvPicPr>
            <a:picLocks noChangeAspect="1"/>
          </p:cNvPicPr>
          <p:nvPr/>
        </p:nvPicPr>
        <p:blipFill>
          <a:blip r:embed="rId6"/>
          <a:stretch>
            <a:fillRect/>
          </a:stretch>
        </p:blipFill>
        <p:spPr>
          <a:xfrm>
            <a:off x="2072841" y="1314438"/>
            <a:ext cx="3567343" cy="1185844"/>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68DAA37D-5042-EDC6-D3A1-FCF93C4482AD}"/>
              </a:ext>
            </a:extLst>
          </p:cNvPr>
          <p:cNvPicPr>
            <a:picLocks noChangeAspect="1"/>
          </p:cNvPicPr>
          <p:nvPr/>
        </p:nvPicPr>
        <p:blipFill>
          <a:blip r:embed="rId7"/>
          <a:stretch>
            <a:fillRect/>
          </a:stretch>
        </p:blipFill>
        <p:spPr>
          <a:xfrm>
            <a:off x="1976987" y="5309273"/>
            <a:ext cx="3667919" cy="1307322"/>
          </a:xfrm>
          <a:prstGeom prst="rect">
            <a:avLst/>
          </a:prstGeom>
        </p:spPr>
      </p:pic>
    </p:spTree>
    <p:extLst>
      <p:ext uri="{BB962C8B-B14F-4D97-AF65-F5344CB8AC3E}">
        <p14:creationId xmlns:p14="http://schemas.microsoft.com/office/powerpoint/2010/main" val="261716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9498-3E7D-1837-5464-F1607A767E22}"/>
              </a:ext>
            </a:extLst>
          </p:cNvPr>
          <p:cNvSpPr>
            <a:spLocks noGrp="1"/>
          </p:cNvSpPr>
          <p:nvPr>
            <p:ph type="title"/>
          </p:nvPr>
        </p:nvSpPr>
        <p:spPr>
          <a:xfrm>
            <a:off x="259010" y="1566408"/>
            <a:ext cx="4282439" cy="1034038"/>
          </a:xfrm>
        </p:spPr>
        <p:txBody>
          <a:bodyPr vert="horz" lIns="82804" tIns="41402" rIns="82804" bIns="41402" rtlCol="0" anchor="ctr">
            <a:normAutofit/>
          </a:bodyPr>
          <a:lstStyle/>
          <a:p>
            <a:r>
              <a:rPr lang="en-US" b="1">
                <a:latin typeface="Cambria"/>
                <a:ea typeface="Cambria"/>
                <a:cs typeface="Calibri"/>
              </a:rPr>
              <a:t>Introduction</a:t>
            </a:r>
          </a:p>
        </p:txBody>
      </p:sp>
      <p:sp>
        <p:nvSpPr>
          <p:cNvPr id="3" name="Rectangle 2">
            <a:extLst>
              <a:ext uri="{FF2B5EF4-FFF2-40B4-BE49-F238E27FC236}">
                <a16:creationId xmlns:a16="http://schemas.microsoft.com/office/drawing/2014/main" id="{FDBFF52A-5133-E3E7-532C-5E0B3F7360EE}"/>
              </a:ext>
            </a:extLst>
          </p:cNvPr>
          <p:cNvSpPr/>
          <p:nvPr/>
        </p:nvSpPr>
        <p:spPr>
          <a:xfrm>
            <a:off x="421727" y="7001948"/>
            <a:ext cx="7202813" cy="24576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30"/>
          </a:p>
        </p:txBody>
      </p:sp>
      <p:pic>
        <p:nvPicPr>
          <p:cNvPr id="24" name="Picture 23" descr="A large ostrich standing in a field&#10;&#10;Description automatically generated">
            <a:extLst>
              <a:ext uri="{FF2B5EF4-FFF2-40B4-BE49-F238E27FC236}">
                <a16:creationId xmlns:a16="http://schemas.microsoft.com/office/drawing/2014/main" id="{337F72CB-AEE1-B6A7-E85B-DBFDBD795FB4}"/>
              </a:ext>
            </a:extLst>
          </p:cNvPr>
          <p:cNvPicPr>
            <a:picLocks noChangeAspect="1"/>
          </p:cNvPicPr>
          <p:nvPr/>
        </p:nvPicPr>
        <p:blipFill rotWithShape="1">
          <a:blip r:embed="rId3"/>
          <a:srcRect t="6870" b="6870"/>
          <a:stretch/>
        </p:blipFill>
        <p:spPr>
          <a:xfrm>
            <a:off x="6060267" y="1035060"/>
            <a:ext cx="5399633" cy="6210292"/>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 name="Picture 3" descr="Question Cat">
            <a:extLst>
              <a:ext uri="{FF2B5EF4-FFF2-40B4-BE49-F238E27FC236}">
                <a16:creationId xmlns:a16="http://schemas.microsoft.com/office/drawing/2014/main" id="{F8E3077D-4028-86B2-A982-BD3703B5FBB4}"/>
              </a:ext>
            </a:extLst>
          </p:cNvPr>
          <p:cNvPicPr>
            <a:picLocks noChangeAspect="1"/>
          </p:cNvPicPr>
          <p:nvPr/>
        </p:nvPicPr>
        <p:blipFill>
          <a:blip r:embed="rId4"/>
          <a:stretch>
            <a:fillRect/>
          </a:stretch>
        </p:blipFill>
        <p:spPr>
          <a:xfrm>
            <a:off x="4394442" y="5232262"/>
            <a:ext cx="1767030" cy="1767030"/>
          </a:xfrm>
          <a:prstGeom prst="rect">
            <a:avLst/>
          </a:prstGeom>
        </p:spPr>
      </p:pic>
      <p:pic>
        <p:nvPicPr>
          <p:cNvPr id="5" name="Graphic 4" descr="Elongated speech bubble">
            <a:extLst>
              <a:ext uri="{FF2B5EF4-FFF2-40B4-BE49-F238E27FC236}">
                <a16:creationId xmlns:a16="http://schemas.microsoft.com/office/drawing/2014/main" id="{D074C095-9726-BDE0-CB19-D40552122E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9932" y="4339238"/>
            <a:ext cx="2170414" cy="1360097"/>
          </a:xfrm>
          <a:prstGeom prst="rect">
            <a:avLst/>
          </a:prstGeom>
        </p:spPr>
      </p:pic>
      <p:sp>
        <p:nvSpPr>
          <p:cNvPr id="7" name="TextBox 6">
            <a:extLst>
              <a:ext uri="{FF2B5EF4-FFF2-40B4-BE49-F238E27FC236}">
                <a16:creationId xmlns:a16="http://schemas.microsoft.com/office/drawing/2014/main" id="{BD5D2EE4-B2CF-CD0E-E538-0B47E13B3B7B}"/>
              </a:ext>
            </a:extLst>
          </p:cNvPr>
          <p:cNvSpPr txBox="1"/>
          <p:nvPr/>
        </p:nvSpPr>
        <p:spPr>
          <a:xfrm>
            <a:off x="5663146" y="4716802"/>
            <a:ext cx="1996843" cy="362279"/>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r>
              <a:rPr lang="en-US" sz="1811">
                <a:ea typeface="+mn-lt"/>
                <a:cs typeface="+mn-lt"/>
              </a:rPr>
              <a:t>Economic Impact</a:t>
            </a:r>
            <a:endParaRPr lang="en-US" sz="1811">
              <a:cs typeface="Calibri"/>
            </a:endParaRPr>
          </a:p>
        </p:txBody>
      </p:sp>
      <p:sp>
        <p:nvSpPr>
          <p:cNvPr id="9" name="Oval 8">
            <a:extLst>
              <a:ext uri="{FF2B5EF4-FFF2-40B4-BE49-F238E27FC236}">
                <a16:creationId xmlns:a16="http://schemas.microsoft.com/office/drawing/2014/main" id="{15A42A91-DEA6-9B0A-2C16-29A5D10428C8}"/>
              </a:ext>
            </a:extLst>
          </p:cNvPr>
          <p:cNvSpPr/>
          <p:nvPr/>
        </p:nvSpPr>
        <p:spPr>
          <a:xfrm>
            <a:off x="795002" y="3459229"/>
            <a:ext cx="2022999" cy="1001966"/>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82804" tIns="41402" rIns="82804" bIns="41402" rtlCol="0" anchor="ctr"/>
          <a:lstStyle/>
          <a:p>
            <a:pPr algn="ctr"/>
            <a:r>
              <a:rPr lang="en-US" sz="1811" b="1">
                <a:solidFill>
                  <a:schemeClr val="tx1">
                    <a:lumMod val="65000"/>
                    <a:lumOff val="35000"/>
                  </a:schemeClr>
                </a:solidFill>
                <a:cs typeface="Calibri"/>
              </a:rPr>
              <a:t>International tuition Fee</a:t>
            </a:r>
            <a:endParaRPr lang="en-US" sz="1811">
              <a:solidFill>
                <a:schemeClr val="tx1">
                  <a:lumMod val="65000"/>
                  <a:lumOff val="35000"/>
                </a:schemeClr>
              </a:solidFill>
              <a:ea typeface="Calibri"/>
              <a:cs typeface="Calibri"/>
            </a:endParaRPr>
          </a:p>
        </p:txBody>
      </p:sp>
      <p:sp>
        <p:nvSpPr>
          <p:cNvPr id="18" name="Oval 17">
            <a:extLst>
              <a:ext uri="{FF2B5EF4-FFF2-40B4-BE49-F238E27FC236}">
                <a16:creationId xmlns:a16="http://schemas.microsoft.com/office/drawing/2014/main" id="{6B6399AF-EAD7-7611-AC8D-358AA84681D4}"/>
              </a:ext>
            </a:extLst>
          </p:cNvPr>
          <p:cNvSpPr/>
          <p:nvPr/>
        </p:nvSpPr>
        <p:spPr>
          <a:xfrm>
            <a:off x="2285178" y="4472731"/>
            <a:ext cx="2237148" cy="108524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82804" tIns="41402" rIns="82804" bIns="41402" rtlCol="0" anchor="ctr"/>
          <a:lstStyle/>
          <a:p>
            <a:pPr algn="ctr"/>
            <a:r>
              <a:rPr lang="en-US" sz="1811" b="1">
                <a:solidFill>
                  <a:schemeClr val="tx1">
                    <a:lumMod val="65000"/>
                    <a:lumOff val="35000"/>
                  </a:schemeClr>
                </a:solidFill>
                <a:cs typeface="Calibri"/>
              </a:rPr>
              <a:t>Overseas Merchandise Trade</a:t>
            </a:r>
            <a:endParaRPr lang="en-US" sz="1811">
              <a:solidFill>
                <a:schemeClr val="tx1">
                  <a:lumMod val="65000"/>
                  <a:lumOff val="35000"/>
                </a:schemeClr>
              </a:solidFill>
              <a:ea typeface="Calibri"/>
              <a:cs typeface="Calibri"/>
            </a:endParaRPr>
          </a:p>
        </p:txBody>
      </p:sp>
      <p:sp>
        <p:nvSpPr>
          <p:cNvPr id="20" name="Oval 19">
            <a:extLst>
              <a:ext uri="{FF2B5EF4-FFF2-40B4-BE49-F238E27FC236}">
                <a16:creationId xmlns:a16="http://schemas.microsoft.com/office/drawing/2014/main" id="{5F6D0E6F-8555-6192-C112-2CB921D3C7D0}"/>
              </a:ext>
            </a:extLst>
          </p:cNvPr>
          <p:cNvSpPr/>
          <p:nvPr/>
        </p:nvSpPr>
        <p:spPr>
          <a:xfrm>
            <a:off x="3286801" y="3032942"/>
            <a:ext cx="2106279" cy="110904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82804" tIns="41402" rIns="82804" bIns="41402" rtlCol="0" anchor="ctr"/>
          <a:lstStyle/>
          <a:p>
            <a:pPr algn="ctr"/>
            <a:r>
              <a:rPr lang="en-US" sz="1811" b="1">
                <a:solidFill>
                  <a:schemeClr val="tx1">
                    <a:lumMod val="65000"/>
                    <a:lumOff val="35000"/>
                  </a:schemeClr>
                </a:solidFill>
                <a:cs typeface="Calibri"/>
              </a:rPr>
              <a:t>International Travel</a:t>
            </a:r>
            <a:endParaRPr lang="en-US" sz="1811">
              <a:solidFill>
                <a:schemeClr val="tx1">
                  <a:lumMod val="65000"/>
                  <a:lumOff val="35000"/>
                </a:schemeClr>
              </a:solidFill>
              <a:ea typeface="Calibri"/>
              <a:cs typeface="Calibri"/>
            </a:endParaRPr>
          </a:p>
        </p:txBody>
      </p:sp>
      <p:sp>
        <p:nvSpPr>
          <p:cNvPr id="21" name="Rectangle 20">
            <a:extLst>
              <a:ext uri="{FF2B5EF4-FFF2-40B4-BE49-F238E27FC236}">
                <a16:creationId xmlns:a16="http://schemas.microsoft.com/office/drawing/2014/main" id="{CD5BF253-5445-084C-D509-47C9FC5AABC5}"/>
              </a:ext>
            </a:extLst>
          </p:cNvPr>
          <p:cNvSpPr/>
          <p:nvPr/>
        </p:nvSpPr>
        <p:spPr>
          <a:xfrm>
            <a:off x="419538" y="1464155"/>
            <a:ext cx="3721979" cy="18442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30"/>
          </a:p>
        </p:txBody>
      </p:sp>
    </p:spTree>
    <p:extLst>
      <p:ext uri="{BB962C8B-B14F-4D97-AF65-F5344CB8AC3E}">
        <p14:creationId xmlns:p14="http://schemas.microsoft.com/office/powerpoint/2010/main" val="580639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plot1.png">
            <a:extLst>
              <a:ext uri="{FF2B5EF4-FFF2-40B4-BE49-F238E27FC236}">
                <a16:creationId xmlns:a16="http://schemas.microsoft.com/office/drawing/2014/main" id="{844DCA5C-09C5-DB1F-3C48-79294E754AD3}"/>
              </a:ext>
            </a:extLst>
          </p:cNvPr>
          <p:cNvPicPr>
            <a:picLocks noChangeAspect="1"/>
          </p:cNvPicPr>
          <p:nvPr/>
        </p:nvPicPr>
        <p:blipFill rotWithShape="1">
          <a:blip r:embed="rId3"/>
          <a:srcRect r="24227" b="3"/>
          <a:stretch/>
        </p:blipFill>
        <p:spPr>
          <a:xfrm>
            <a:off x="1268970" y="2705507"/>
            <a:ext cx="3037585" cy="4029507"/>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0C34693F-07D9-EEFB-C4D5-8DC9A137514A}"/>
              </a:ext>
            </a:extLst>
          </p:cNvPr>
          <p:cNvPicPr>
            <a:picLocks noChangeAspect="1"/>
          </p:cNvPicPr>
          <p:nvPr/>
        </p:nvPicPr>
        <p:blipFill>
          <a:blip r:embed="rId4"/>
          <a:stretch>
            <a:fillRect/>
          </a:stretch>
        </p:blipFill>
        <p:spPr>
          <a:xfrm>
            <a:off x="4371246" y="2705507"/>
            <a:ext cx="3138215" cy="1917718"/>
          </a:xfrm>
          <a:prstGeom prst="rect">
            <a:avLst/>
          </a:prstGeom>
        </p:spPr>
      </p:pic>
      <p:pic>
        <p:nvPicPr>
          <p:cNvPr id="4" name="Picture 3" descr="plot2.png">
            <a:extLst>
              <a:ext uri="{FF2B5EF4-FFF2-40B4-BE49-F238E27FC236}">
                <a16:creationId xmlns:a16="http://schemas.microsoft.com/office/drawing/2014/main" id="{16C4F515-2519-2413-0CE3-E50A485E9031}"/>
              </a:ext>
            </a:extLst>
          </p:cNvPr>
          <p:cNvPicPr>
            <a:picLocks noChangeAspect="1"/>
          </p:cNvPicPr>
          <p:nvPr/>
        </p:nvPicPr>
        <p:blipFill rotWithShape="1">
          <a:blip r:embed="rId5"/>
          <a:srcRect r="24227" b="3"/>
          <a:stretch/>
        </p:blipFill>
        <p:spPr>
          <a:xfrm>
            <a:off x="4371244" y="4686479"/>
            <a:ext cx="1536763" cy="2048537"/>
          </a:xfrm>
          <a:prstGeom prst="rect">
            <a:avLst/>
          </a:prstGeom>
        </p:spPr>
      </p:pic>
      <p:pic>
        <p:nvPicPr>
          <p:cNvPr id="6" name="Picture 5" descr="plot3.png">
            <a:extLst>
              <a:ext uri="{FF2B5EF4-FFF2-40B4-BE49-F238E27FC236}">
                <a16:creationId xmlns:a16="http://schemas.microsoft.com/office/drawing/2014/main" id="{CD14B046-20AD-3859-2ED5-EA7EAB80773B}"/>
              </a:ext>
            </a:extLst>
          </p:cNvPr>
          <p:cNvPicPr>
            <a:picLocks noChangeAspect="1"/>
          </p:cNvPicPr>
          <p:nvPr/>
        </p:nvPicPr>
        <p:blipFill rotWithShape="1">
          <a:blip r:embed="rId6"/>
          <a:srcRect r="24227" b="3"/>
          <a:stretch/>
        </p:blipFill>
        <p:spPr>
          <a:xfrm>
            <a:off x="5969822" y="4686479"/>
            <a:ext cx="1536763" cy="2048537"/>
          </a:xfrm>
          <a:prstGeom prst="rect">
            <a:avLst/>
          </a:prstGeom>
        </p:spPr>
      </p:pic>
      <p:pic>
        <p:nvPicPr>
          <p:cNvPr id="5" name="Picture 4" descr="Cargo shipping containers in a pile and on a semi-truck at a harbour">
            <a:extLst>
              <a:ext uri="{FF2B5EF4-FFF2-40B4-BE49-F238E27FC236}">
                <a16:creationId xmlns:a16="http://schemas.microsoft.com/office/drawing/2014/main" id="{9C727316-BD37-F25D-386F-CBE9B4C9DF3F}"/>
              </a:ext>
            </a:extLst>
          </p:cNvPr>
          <p:cNvPicPr>
            <a:picLocks noChangeAspect="1"/>
          </p:cNvPicPr>
          <p:nvPr/>
        </p:nvPicPr>
        <p:blipFill rotWithShape="1">
          <a:blip r:embed="rId7"/>
          <a:srcRect l="31935" r="11235" b="3"/>
          <a:stretch/>
        </p:blipFill>
        <p:spPr>
          <a:xfrm>
            <a:off x="7571275" y="2705507"/>
            <a:ext cx="3037585" cy="4029507"/>
          </a:xfrm>
          <a:prstGeom prst="rect">
            <a:avLst/>
          </a:prstGeom>
        </p:spPr>
      </p:pic>
      <p:sp>
        <p:nvSpPr>
          <p:cNvPr id="2" name="Title 1">
            <a:extLst>
              <a:ext uri="{FF2B5EF4-FFF2-40B4-BE49-F238E27FC236}">
                <a16:creationId xmlns:a16="http://schemas.microsoft.com/office/drawing/2014/main" id="{9575C85F-000B-B76C-0216-A380DAC39EBE}"/>
              </a:ext>
            </a:extLst>
          </p:cNvPr>
          <p:cNvSpPr>
            <a:spLocks noGrp="1"/>
          </p:cNvSpPr>
          <p:nvPr>
            <p:ph type="title"/>
          </p:nvPr>
        </p:nvSpPr>
        <p:spPr>
          <a:xfrm>
            <a:off x="1178401" y="1202402"/>
            <a:ext cx="9522460" cy="1363660"/>
          </a:xfrm>
          <a:prstGeom prst="ellipse">
            <a:avLst/>
          </a:prstGeom>
        </p:spPr>
        <p:txBody>
          <a:bodyPr vert="horz" lIns="82804" tIns="41402" rIns="82804" bIns="41402" rtlCol="0" anchor="ctr">
            <a:normAutofit/>
          </a:bodyPr>
          <a:lstStyle/>
          <a:p>
            <a:r>
              <a:rPr lang="en-US" sz="2988"/>
              <a:t>Top 10 Export categories by Harmonised System from Dec 2018 –June 2020</a:t>
            </a:r>
          </a:p>
        </p:txBody>
      </p:sp>
    </p:spTree>
    <p:extLst>
      <p:ext uri="{BB962C8B-B14F-4D97-AF65-F5344CB8AC3E}">
        <p14:creationId xmlns:p14="http://schemas.microsoft.com/office/powerpoint/2010/main" val="22256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423A0A6D-6924-93CE-C437-2B12120F1CA5}"/>
              </a:ext>
            </a:extLst>
          </p:cNvPr>
          <p:cNvPicPr>
            <a:picLocks noChangeAspect="1"/>
          </p:cNvPicPr>
          <p:nvPr/>
        </p:nvPicPr>
        <p:blipFill rotWithShape="1">
          <a:blip r:embed="rId4">
            <a:alphaModFix amt="50000"/>
          </a:blip>
          <a:srcRect t="8514" r="-1" b="-1"/>
          <a:stretch/>
        </p:blipFill>
        <p:spPr>
          <a:xfrm>
            <a:off x="419382" y="1052419"/>
            <a:ext cx="11037754" cy="6210292"/>
          </a:xfrm>
          <a:prstGeom prst="rect">
            <a:avLst/>
          </a:prstGeom>
        </p:spPr>
      </p:pic>
      <p:sp>
        <p:nvSpPr>
          <p:cNvPr id="2" name="Title 1">
            <a:extLst>
              <a:ext uri="{FF2B5EF4-FFF2-40B4-BE49-F238E27FC236}">
                <a16:creationId xmlns:a16="http://schemas.microsoft.com/office/drawing/2014/main" id="{151E79E1-083C-F57A-1022-83ADEC491918}"/>
              </a:ext>
            </a:extLst>
          </p:cNvPr>
          <p:cNvSpPr>
            <a:spLocks noGrp="1"/>
          </p:cNvSpPr>
          <p:nvPr>
            <p:ph type="title"/>
          </p:nvPr>
        </p:nvSpPr>
        <p:spPr>
          <a:xfrm>
            <a:off x="1708295" y="1374399"/>
            <a:ext cx="8280400" cy="1016303"/>
          </a:xfrm>
        </p:spPr>
        <p:txBody>
          <a:bodyPr vert="horz" lIns="82804" tIns="41402" rIns="82804" bIns="41402" rtlCol="0" anchor="b">
            <a:normAutofit/>
          </a:bodyPr>
          <a:lstStyle/>
          <a:p>
            <a:pPr algn="ctr"/>
            <a:r>
              <a:rPr lang="en-US" sz="5977">
                <a:solidFill>
                  <a:schemeClr val="bg1"/>
                </a:solidFill>
              </a:rPr>
              <a:t>Findings &amp; reflections</a:t>
            </a:r>
          </a:p>
        </p:txBody>
      </p:sp>
      <p:sp>
        <p:nvSpPr>
          <p:cNvPr id="3" name="TextBox 2">
            <a:extLst>
              <a:ext uri="{FF2B5EF4-FFF2-40B4-BE49-F238E27FC236}">
                <a16:creationId xmlns:a16="http://schemas.microsoft.com/office/drawing/2014/main" id="{216B2362-D554-7E50-EE26-C6B40348FA62}"/>
              </a:ext>
            </a:extLst>
          </p:cNvPr>
          <p:cNvSpPr txBox="1"/>
          <p:nvPr/>
        </p:nvSpPr>
        <p:spPr>
          <a:xfrm>
            <a:off x="2006045" y="2590597"/>
            <a:ext cx="3408504" cy="836126"/>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pPr marL="465770" indent="-465770">
              <a:buAutoNum type="arabicPeriod"/>
            </a:pPr>
            <a:r>
              <a:rPr lang="en-US" sz="1630">
                <a:latin typeface="Arial"/>
                <a:cs typeface="Calibri"/>
              </a:rPr>
              <a:t>Volume of import and export </a:t>
            </a:r>
          </a:p>
          <a:p>
            <a:pPr marL="465770" indent="-465770">
              <a:buAutoNum type="arabicPeriod"/>
            </a:pPr>
            <a:r>
              <a:rPr lang="en-US" sz="1630">
                <a:latin typeface="Arial"/>
                <a:cs typeface="Calibri"/>
              </a:rPr>
              <a:t>Mercantile partnership</a:t>
            </a:r>
          </a:p>
          <a:p>
            <a:pPr marL="465770" indent="-465770">
              <a:buAutoNum type="arabicPeriod"/>
            </a:pPr>
            <a:r>
              <a:rPr lang="en-US" sz="1630">
                <a:latin typeface="Arial"/>
                <a:cs typeface="Calibri"/>
              </a:rPr>
              <a:t>Export quantity and variety</a:t>
            </a:r>
          </a:p>
        </p:txBody>
      </p:sp>
      <p:sp>
        <p:nvSpPr>
          <p:cNvPr id="4" name="TextBox 3">
            <a:extLst>
              <a:ext uri="{FF2B5EF4-FFF2-40B4-BE49-F238E27FC236}">
                <a16:creationId xmlns:a16="http://schemas.microsoft.com/office/drawing/2014/main" id="{0E171C54-9938-1B86-D38B-0B09B66C0A56}"/>
              </a:ext>
            </a:extLst>
          </p:cNvPr>
          <p:cNvSpPr txBox="1"/>
          <p:nvPr/>
        </p:nvSpPr>
        <p:spPr>
          <a:xfrm>
            <a:off x="1812168" y="4993827"/>
            <a:ext cx="6702436" cy="1588512"/>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r>
              <a:rPr lang="en-US" sz="1811">
                <a:latin typeface="Arial"/>
                <a:cs typeface="Arial"/>
              </a:rPr>
              <a:t>Reasons for that:</a:t>
            </a:r>
          </a:p>
          <a:p>
            <a:pPr marL="465770" indent="-465770">
              <a:buAutoNum type="arabicPeriod"/>
            </a:pPr>
            <a:r>
              <a:rPr lang="en-US" sz="1811">
                <a:latin typeface="Arial"/>
                <a:cs typeface="Arial"/>
              </a:rPr>
              <a:t>Insufficient database</a:t>
            </a:r>
          </a:p>
          <a:p>
            <a:pPr marL="465770" indent="-465770">
              <a:buAutoNum type="arabicPeriod"/>
            </a:pPr>
            <a:r>
              <a:rPr lang="en-US" sz="1811">
                <a:latin typeface="Arial"/>
                <a:cs typeface="Arial"/>
              </a:rPr>
              <a:t>Policy changes</a:t>
            </a:r>
          </a:p>
          <a:p>
            <a:pPr marL="465770" indent="-465770">
              <a:buAutoNum type="arabicPeriod"/>
            </a:pPr>
            <a:r>
              <a:rPr lang="en-US" sz="1811">
                <a:latin typeface="Arial"/>
                <a:cs typeface="Arial"/>
              </a:rPr>
              <a:t>New Zealand as an agricultural producer country</a:t>
            </a:r>
          </a:p>
          <a:p>
            <a:pPr marL="465770" indent="-465770">
              <a:buAutoNum type="arabicPeriod"/>
            </a:pPr>
            <a:endParaRPr lang="en-US" sz="2536">
              <a:latin typeface="Arial"/>
              <a:cs typeface="Arial"/>
            </a:endParaRPr>
          </a:p>
        </p:txBody>
      </p:sp>
    </p:spTree>
    <p:extLst>
      <p:ext uri="{BB962C8B-B14F-4D97-AF65-F5344CB8AC3E}">
        <p14:creationId xmlns:p14="http://schemas.microsoft.com/office/powerpoint/2010/main" val="1441401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and question mark">
            <a:extLst>
              <a:ext uri="{FF2B5EF4-FFF2-40B4-BE49-F238E27FC236}">
                <a16:creationId xmlns:a16="http://schemas.microsoft.com/office/drawing/2014/main" id="{E678F735-B9F1-D8E0-BA3E-BF16571456C4}"/>
              </a:ext>
            </a:extLst>
          </p:cNvPr>
          <p:cNvPicPr>
            <a:picLocks noChangeAspect="1"/>
          </p:cNvPicPr>
          <p:nvPr/>
        </p:nvPicPr>
        <p:blipFill rotWithShape="1">
          <a:blip r:embed="rId2"/>
          <a:srcRect r="-2" b="-2"/>
          <a:stretch/>
        </p:blipFill>
        <p:spPr>
          <a:xfrm>
            <a:off x="416607" y="1035060"/>
            <a:ext cx="11040532" cy="6210292"/>
          </a:xfrm>
          <a:prstGeom prst="rect">
            <a:avLst/>
          </a:prstGeom>
        </p:spPr>
      </p:pic>
      <p:sp>
        <p:nvSpPr>
          <p:cNvPr id="2" name="Title 1">
            <a:extLst>
              <a:ext uri="{FF2B5EF4-FFF2-40B4-BE49-F238E27FC236}">
                <a16:creationId xmlns:a16="http://schemas.microsoft.com/office/drawing/2014/main" id="{577B3A4C-430A-7E9A-97B3-924FFFE0D38D}"/>
              </a:ext>
            </a:extLst>
          </p:cNvPr>
          <p:cNvSpPr>
            <a:spLocks noGrp="1"/>
          </p:cNvSpPr>
          <p:nvPr>
            <p:ph type="title"/>
          </p:nvPr>
        </p:nvSpPr>
        <p:spPr>
          <a:xfrm>
            <a:off x="1413012" y="1329856"/>
            <a:ext cx="9108440" cy="919691"/>
          </a:xfrm>
          <a:effectLst>
            <a:outerShdw blurRad="50800" dist="38100" dir="2700000" algn="tl" rotWithShape="0">
              <a:prstClr val="black">
                <a:alpha val="40000"/>
              </a:prstClr>
            </a:outerShdw>
          </a:effectLst>
        </p:spPr>
        <p:txBody>
          <a:bodyPr vert="horz" lIns="82804" tIns="41402" rIns="82804" bIns="41402" rtlCol="0" anchor="b">
            <a:normAutofit/>
          </a:bodyPr>
          <a:lstStyle/>
          <a:p>
            <a:pPr algn="ctr"/>
            <a:r>
              <a:rPr lang="en-US" sz="4709">
                <a:solidFill>
                  <a:srgbClr val="FFFFFF"/>
                </a:solidFill>
              </a:rPr>
              <a:t>Q&amp;A</a:t>
            </a:r>
          </a:p>
        </p:txBody>
      </p:sp>
    </p:spTree>
    <p:extLst>
      <p:ext uri="{BB962C8B-B14F-4D97-AF65-F5344CB8AC3E}">
        <p14:creationId xmlns:p14="http://schemas.microsoft.com/office/powerpoint/2010/main" val="367466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E4FA-D787-AB25-5877-31B08A7681FB}"/>
              </a:ext>
            </a:extLst>
          </p:cNvPr>
          <p:cNvSpPr>
            <a:spLocks noGrp="1"/>
          </p:cNvSpPr>
          <p:nvPr>
            <p:ph type="title"/>
          </p:nvPr>
        </p:nvSpPr>
        <p:spPr>
          <a:xfrm>
            <a:off x="953244" y="1810370"/>
            <a:ext cx="4780797" cy="1021528"/>
          </a:xfrm>
        </p:spPr>
        <p:txBody>
          <a:bodyPr anchor="ctr">
            <a:normAutofit/>
          </a:bodyPr>
          <a:lstStyle/>
          <a:p>
            <a:r>
              <a:rPr lang="en-US" sz="3622">
                <a:ea typeface="+mj-lt"/>
                <a:cs typeface="+mj-lt"/>
              </a:rPr>
              <a:t>Project Management</a:t>
            </a:r>
            <a:endParaRPr lang="en-US" sz="3622"/>
          </a:p>
        </p:txBody>
      </p:sp>
      <p:sp>
        <p:nvSpPr>
          <p:cNvPr id="22" name="Content Placeholder 21">
            <a:extLst>
              <a:ext uri="{FF2B5EF4-FFF2-40B4-BE49-F238E27FC236}">
                <a16:creationId xmlns:a16="http://schemas.microsoft.com/office/drawing/2014/main" id="{92AF945F-592D-0AEA-DFDB-A4E8E36451D0}"/>
              </a:ext>
            </a:extLst>
          </p:cNvPr>
          <p:cNvSpPr>
            <a:spLocks noGrp="1"/>
          </p:cNvSpPr>
          <p:nvPr>
            <p:ph idx="1"/>
          </p:nvPr>
        </p:nvSpPr>
        <p:spPr>
          <a:xfrm>
            <a:off x="954294" y="3145452"/>
            <a:ext cx="4777339" cy="2517176"/>
          </a:xfrm>
        </p:spPr>
        <p:txBody>
          <a:bodyPr anchor="ctr">
            <a:normAutofit/>
          </a:bodyPr>
          <a:lstStyle/>
          <a:p>
            <a:pPr marL="0" indent="0">
              <a:buNone/>
            </a:pPr>
            <a:r>
              <a:rPr lang="en-US" sz="1811">
                <a:ea typeface="+mn-lt"/>
                <a:cs typeface="+mn-lt"/>
              </a:rPr>
              <a:t>We chose </a:t>
            </a:r>
            <a:r>
              <a:rPr lang="en-US" sz="1811" b="1">
                <a:ea typeface="+mn-lt"/>
                <a:cs typeface="+mn-lt"/>
              </a:rPr>
              <a:t>GitHub </a:t>
            </a:r>
            <a:r>
              <a:rPr lang="en-US" sz="1811">
                <a:ea typeface="+mn-lt"/>
                <a:cs typeface="+mn-lt"/>
              </a:rPr>
              <a:t>and </a:t>
            </a:r>
            <a:r>
              <a:rPr lang="en-US" sz="1811" b="1">
                <a:ea typeface="+mn-lt"/>
                <a:cs typeface="+mn-lt"/>
              </a:rPr>
              <a:t>Trello </a:t>
            </a:r>
            <a:r>
              <a:rPr lang="en-US" sz="1811">
                <a:ea typeface="+mn-lt"/>
                <a:cs typeface="+mn-lt"/>
              </a:rPr>
              <a:t>as our project management tools. </a:t>
            </a:r>
          </a:p>
          <a:p>
            <a:pPr marL="310513" indent="-310513"/>
            <a:r>
              <a:rPr lang="en-US" sz="1811">
                <a:ea typeface="+mn-lt"/>
                <a:cs typeface="+mn-lt"/>
              </a:rPr>
              <a:t>Version Control and Collaboration</a:t>
            </a:r>
          </a:p>
          <a:p>
            <a:pPr marL="310513" indent="-310513"/>
            <a:r>
              <a:rPr lang="en-US" sz="1811">
                <a:ea typeface="+mn-lt"/>
                <a:cs typeface="+mn-lt"/>
              </a:rPr>
              <a:t>Transparency and Traceability</a:t>
            </a:r>
            <a:endParaRPr lang="en-US" sz="1811">
              <a:cs typeface="Calibri" panose="020F0502020204030204"/>
            </a:endParaRPr>
          </a:p>
          <a:p>
            <a:pPr marL="310513" indent="-310513"/>
            <a:r>
              <a:rPr lang="en-US" sz="1811">
                <a:ea typeface="+mn-lt"/>
                <a:cs typeface="+mn-lt"/>
              </a:rPr>
              <a:t>Flexible Project Management</a:t>
            </a:r>
            <a:endParaRPr lang="en-US" sz="1811">
              <a:cs typeface="Calibri" panose="020F0502020204030204"/>
            </a:endParaRPr>
          </a:p>
          <a:p>
            <a:pPr marL="310513" indent="-310513"/>
            <a:r>
              <a:rPr lang="en-US" sz="1811">
                <a:ea typeface="+mn-lt"/>
                <a:cs typeface="+mn-lt"/>
              </a:rPr>
              <a:t>Access Control and Security</a:t>
            </a:r>
            <a:endParaRPr lang="en-US" sz="1811">
              <a:cs typeface="Calibri" panose="020F0502020204030204"/>
            </a:endParaRPr>
          </a:p>
          <a:p>
            <a:pPr marL="310513" indent="-310513"/>
            <a:endParaRPr lang="en-US" sz="1811">
              <a:cs typeface="Calibri" panose="020F0502020204030204"/>
            </a:endParaRPr>
          </a:p>
        </p:txBody>
      </p:sp>
      <p:pic>
        <p:nvPicPr>
          <p:cNvPr id="4" name="Content Placeholder 3" descr="A screenshot of a computer program&#10;&#10;Description automatically generated">
            <a:extLst>
              <a:ext uri="{FF2B5EF4-FFF2-40B4-BE49-F238E27FC236}">
                <a16:creationId xmlns:a16="http://schemas.microsoft.com/office/drawing/2014/main" id="{960033CC-23A0-DF75-D34E-A1A7F0531B18}"/>
              </a:ext>
            </a:extLst>
          </p:cNvPr>
          <p:cNvPicPr>
            <a:picLocks noChangeAspect="1"/>
          </p:cNvPicPr>
          <p:nvPr/>
        </p:nvPicPr>
        <p:blipFill>
          <a:blip r:embed="rId3"/>
          <a:stretch>
            <a:fillRect/>
          </a:stretch>
        </p:blipFill>
        <p:spPr>
          <a:xfrm>
            <a:off x="6833800" y="1826358"/>
            <a:ext cx="3982120" cy="175213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3DD828A-2010-D5BC-5DE3-32DA61BC24E8}"/>
              </a:ext>
            </a:extLst>
          </p:cNvPr>
          <p:cNvPicPr>
            <a:picLocks noChangeAspect="1"/>
          </p:cNvPicPr>
          <p:nvPr/>
        </p:nvPicPr>
        <p:blipFill>
          <a:blip r:embed="rId4"/>
          <a:stretch>
            <a:fillRect/>
          </a:stretch>
        </p:blipFill>
        <p:spPr>
          <a:xfrm>
            <a:off x="6857744" y="4392757"/>
            <a:ext cx="3932540" cy="2280873"/>
          </a:xfrm>
          <a:prstGeom prst="rect">
            <a:avLst/>
          </a:prstGeom>
        </p:spPr>
      </p:pic>
      <p:pic>
        <p:nvPicPr>
          <p:cNvPr id="6" name="Picture 5" descr="GitHub Logos and Usage · GitHub">
            <a:extLst>
              <a:ext uri="{FF2B5EF4-FFF2-40B4-BE49-F238E27FC236}">
                <a16:creationId xmlns:a16="http://schemas.microsoft.com/office/drawing/2014/main" id="{DDCF2E77-1F5B-C13A-7567-906E76950D6B}"/>
              </a:ext>
            </a:extLst>
          </p:cNvPr>
          <p:cNvPicPr>
            <a:picLocks noChangeAspect="1"/>
          </p:cNvPicPr>
          <p:nvPr/>
        </p:nvPicPr>
        <p:blipFill>
          <a:blip r:embed="rId5"/>
          <a:stretch>
            <a:fillRect/>
          </a:stretch>
        </p:blipFill>
        <p:spPr>
          <a:xfrm>
            <a:off x="950532" y="5597553"/>
            <a:ext cx="1491607" cy="1491607"/>
          </a:xfrm>
          <a:prstGeom prst="rect">
            <a:avLst/>
          </a:prstGeom>
        </p:spPr>
      </p:pic>
      <p:pic>
        <p:nvPicPr>
          <p:cNvPr id="7" name="Picture 6" descr="A blue and white logo&#10;&#10;Description automatically generated">
            <a:extLst>
              <a:ext uri="{FF2B5EF4-FFF2-40B4-BE49-F238E27FC236}">
                <a16:creationId xmlns:a16="http://schemas.microsoft.com/office/drawing/2014/main" id="{7D00081D-B1C2-88D4-3879-1E1BE9A4115D}"/>
              </a:ext>
            </a:extLst>
          </p:cNvPr>
          <p:cNvPicPr>
            <a:picLocks noChangeAspect="1"/>
          </p:cNvPicPr>
          <p:nvPr/>
        </p:nvPicPr>
        <p:blipFill>
          <a:blip r:embed="rId6"/>
          <a:stretch>
            <a:fillRect/>
          </a:stretch>
        </p:blipFill>
        <p:spPr>
          <a:xfrm>
            <a:off x="3069976" y="5974990"/>
            <a:ext cx="2658519" cy="742022"/>
          </a:xfrm>
          <a:prstGeom prst="rect">
            <a:avLst/>
          </a:prstGeom>
        </p:spPr>
      </p:pic>
    </p:spTree>
    <p:extLst>
      <p:ext uri="{BB962C8B-B14F-4D97-AF65-F5344CB8AC3E}">
        <p14:creationId xmlns:p14="http://schemas.microsoft.com/office/powerpoint/2010/main" val="13397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4356-DDB8-1628-F2F4-547E846FB3D7}"/>
              </a:ext>
            </a:extLst>
          </p:cNvPr>
          <p:cNvSpPr>
            <a:spLocks noGrp="1"/>
          </p:cNvSpPr>
          <p:nvPr>
            <p:ph type="title"/>
          </p:nvPr>
        </p:nvSpPr>
        <p:spPr>
          <a:xfrm>
            <a:off x="854204" y="895160"/>
            <a:ext cx="5248767" cy="1951416"/>
          </a:xfrm>
        </p:spPr>
        <p:txBody>
          <a:bodyPr anchor="b">
            <a:normAutofit/>
          </a:bodyPr>
          <a:lstStyle/>
          <a:p>
            <a:r>
              <a:rPr lang="en-US" sz="3500"/>
              <a:t>International Tuition Fee</a:t>
            </a:r>
          </a:p>
        </p:txBody>
      </p:sp>
      <p:sp>
        <p:nvSpPr>
          <p:cNvPr id="7" name="Content Placeholder 6">
            <a:extLst>
              <a:ext uri="{FF2B5EF4-FFF2-40B4-BE49-F238E27FC236}">
                <a16:creationId xmlns:a16="http://schemas.microsoft.com/office/drawing/2014/main" id="{1D1DBCC6-67C0-74B2-FE41-A2DA79BA09AC}"/>
              </a:ext>
            </a:extLst>
          </p:cNvPr>
          <p:cNvSpPr>
            <a:spLocks noGrp="1"/>
          </p:cNvSpPr>
          <p:nvPr>
            <p:ph idx="1"/>
          </p:nvPr>
        </p:nvSpPr>
        <p:spPr>
          <a:xfrm>
            <a:off x="854203" y="3058937"/>
            <a:ext cx="5248767" cy="4162938"/>
          </a:xfrm>
        </p:spPr>
        <p:txBody>
          <a:bodyPr vert="horz" lIns="82804" tIns="41402" rIns="82804" bIns="41402" rtlCol="0" anchor="t">
            <a:normAutofit/>
          </a:bodyPr>
          <a:lstStyle/>
          <a:p>
            <a:r>
              <a:rPr lang="en-US" sz="2200">
                <a:cs typeface="Calibri"/>
              </a:rPr>
              <a:t> Data Sources</a:t>
            </a:r>
          </a:p>
          <a:p>
            <a:pPr>
              <a:buNone/>
            </a:pPr>
            <a:r>
              <a:rPr lang="en-US" sz="2200">
                <a:latin typeface="Arial"/>
                <a:cs typeface="Arial"/>
              </a:rPr>
              <a:t>International students in New Zealand </a:t>
            </a:r>
            <a:endParaRPr lang="en-US" sz="2200"/>
          </a:p>
          <a:p>
            <a:pPr>
              <a:buNone/>
            </a:pPr>
            <a:r>
              <a:rPr lang="en-US" sz="2200">
                <a:latin typeface="Arial"/>
                <a:cs typeface="Arial"/>
                <a:hlinkClick r:id="rId3">
                  <a:extLst>
                    <a:ext uri="{A12FA001-AC4F-418D-AE19-62706E023703}">
                      <ahyp:hlinkClr xmlns:ahyp="http://schemas.microsoft.com/office/drawing/2018/hyperlinkcolor" val="tx"/>
                    </a:ext>
                  </a:extLst>
                </a:hlinkClick>
              </a:rPr>
              <a:t>https://catalogue.data.govt.nz/dataset/international-students-studying-in-new-zealand</a:t>
            </a:r>
            <a:endParaRPr lang="en-US" sz="2200">
              <a:cs typeface="Calibri" panose="020F0502020204030204"/>
            </a:endParaRPr>
          </a:p>
          <a:p>
            <a:pPr marL="0" indent="0">
              <a:buNone/>
            </a:pPr>
            <a:br>
              <a:rPr lang="en-US" sz="2200"/>
            </a:br>
            <a:endParaRPr lang="en-US" sz="2200"/>
          </a:p>
        </p:txBody>
      </p:sp>
      <p:pic>
        <p:nvPicPr>
          <p:cNvPr id="9" name="Picture 8" descr="A table with numbers and lines&#10;&#10;Description automatically generated">
            <a:extLst>
              <a:ext uri="{FF2B5EF4-FFF2-40B4-BE49-F238E27FC236}">
                <a16:creationId xmlns:a16="http://schemas.microsoft.com/office/drawing/2014/main" id="{71FCB9FA-46E1-6A16-E120-D45051AD2FF6}"/>
              </a:ext>
            </a:extLst>
          </p:cNvPr>
          <p:cNvPicPr>
            <a:picLocks noChangeAspect="1"/>
          </p:cNvPicPr>
          <p:nvPr/>
        </p:nvPicPr>
        <p:blipFill>
          <a:blip r:embed="rId4"/>
          <a:stretch>
            <a:fillRect/>
          </a:stretch>
        </p:blipFill>
        <p:spPr>
          <a:xfrm>
            <a:off x="7108466" y="2669082"/>
            <a:ext cx="3799170" cy="1358203"/>
          </a:xfrm>
          <a:prstGeom prst="rect">
            <a:avLst/>
          </a:prstGeom>
        </p:spPr>
      </p:pic>
      <p:pic>
        <p:nvPicPr>
          <p:cNvPr id="8" name="Picture 7" descr="A screenshot of a graph&#10;&#10;Description automatically generated">
            <a:extLst>
              <a:ext uri="{FF2B5EF4-FFF2-40B4-BE49-F238E27FC236}">
                <a16:creationId xmlns:a16="http://schemas.microsoft.com/office/drawing/2014/main" id="{1B924153-88DD-6AD3-FDE7-A53788724534}"/>
              </a:ext>
            </a:extLst>
          </p:cNvPr>
          <p:cNvPicPr>
            <a:picLocks noChangeAspect="1"/>
          </p:cNvPicPr>
          <p:nvPr/>
        </p:nvPicPr>
        <p:blipFill>
          <a:blip r:embed="rId5"/>
          <a:stretch>
            <a:fillRect/>
          </a:stretch>
        </p:blipFill>
        <p:spPr>
          <a:xfrm>
            <a:off x="7108465" y="4253114"/>
            <a:ext cx="3799170" cy="1500672"/>
          </a:xfrm>
          <a:prstGeom prst="rect">
            <a:avLst/>
          </a:prstGeom>
        </p:spPr>
      </p:pic>
      <p:grpSp>
        <p:nvGrpSpPr>
          <p:cNvPr id="14" name="Group 13">
            <a:extLst>
              <a:ext uri="{FF2B5EF4-FFF2-40B4-BE49-F238E27FC236}">
                <a16:creationId xmlns:a16="http://schemas.microsoft.com/office/drawing/2014/main" id="{430A7723-91ED-264B-172A-DC8EB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759064" y="0"/>
            <a:ext cx="120198" cy="8280400"/>
            <a:chOff x="12068638" y="0"/>
            <a:chExt cx="123362" cy="6858000"/>
          </a:xfrm>
        </p:grpSpPr>
        <p:sp>
          <p:nvSpPr>
            <p:cNvPr id="15" name="Rectangle 14">
              <a:extLst>
                <a:ext uri="{FF2B5EF4-FFF2-40B4-BE49-F238E27FC236}">
                  <a16:creationId xmlns:a16="http://schemas.microsoft.com/office/drawing/2014/main" id="{FF1C10FB-A508-9184-DF05-6C4BFC6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6E929D-9D28-E44C-7D82-8A13EB5AE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7936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1B35-928F-3AA1-A46B-F154F26A1348}"/>
              </a:ext>
            </a:extLst>
          </p:cNvPr>
          <p:cNvSpPr>
            <a:spLocks noGrp="1"/>
          </p:cNvSpPr>
          <p:nvPr>
            <p:ph type="title"/>
          </p:nvPr>
        </p:nvSpPr>
        <p:spPr>
          <a:xfrm>
            <a:off x="763207" y="1426893"/>
            <a:ext cx="4306314" cy="650104"/>
          </a:xfrm>
        </p:spPr>
        <p:txBody>
          <a:bodyPr anchor="t">
            <a:normAutofit fontScale="90000"/>
          </a:bodyPr>
          <a:lstStyle/>
          <a:p>
            <a:r>
              <a:rPr lang="en-US">
                <a:solidFill>
                  <a:schemeClr val="bg1"/>
                </a:solidFill>
                <a:latin typeface="Calibri"/>
                <a:cs typeface="Calibri"/>
              </a:rPr>
              <a:t>Difficult &amp;Solve</a:t>
            </a:r>
            <a:br>
              <a:rPr lang="en-US" sz="2777">
                <a:latin typeface="Calibri"/>
                <a:cs typeface="Calibri"/>
              </a:rPr>
            </a:br>
            <a:br>
              <a:rPr lang="en-US" sz="2777">
                <a:latin typeface="Calibri"/>
                <a:cs typeface="Calibri"/>
              </a:rPr>
            </a:br>
            <a:endParaRPr lang="en-US" sz="2807">
              <a:solidFill>
                <a:schemeClr val="bg1"/>
              </a:solidFill>
              <a:latin typeface="Calibri"/>
              <a:cs typeface="Calibri"/>
            </a:endParaRPr>
          </a:p>
        </p:txBody>
      </p:sp>
      <p:sp>
        <p:nvSpPr>
          <p:cNvPr id="3" name="Content Placeholder 2">
            <a:extLst>
              <a:ext uri="{FF2B5EF4-FFF2-40B4-BE49-F238E27FC236}">
                <a16:creationId xmlns:a16="http://schemas.microsoft.com/office/drawing/2014/main" id="{0F26B86C-6628-A848-3161-B8C89E109A5B}"/>
              </a:ext>
            </a:extLst>
          </p:cNvPr>
          <p:cNvSpPr>
            <a:spLocks noGrp="1"/>
          </p:cNvSpPr>
          <p:nvPr>
            <p:ph idx="1"/>
          </p:nvPr>
        </p:nvSpPr>
        <p:spPr>
          <a:xfrm>
            <a:off x="6522318" y="1797629"/>
            <a:ext cx="3919512" cy="1143799"/>
          </a:xfrm>
        </p:spPr>
        <p:txBody>
          <a:bodyPr vert="horz" lIns="82804" tIns="41402" rIns="82804" bIns="41402" rtlCol="0">
            <a:normAutofit/>
          </a:bodyPr>
          <a:lstStyle/>
          <a:p>
            <a:pPr marL="0" indent="0">
              <a:buNone/>
            </a:pPr>
            <a:endParaRPr lang="en-US" sz="1449">
              <a:latin typeface="Calibri"/>
              <a:ea typeface="Arial"/>
              <a:cs typeface="Arial"/>
            </a:endParaRPr>
          </a:p>
          <a:p>
            <a:pPr marL="0" indent="0">
              <a:buNone/>
            </a:pPr>
            <a:endParaRPr lang="en-US" sz="1449">
              <a:cs typeface="Arial"/>
            </a:endParaRPr>
          </a:p>
        </p:txBody>
      </p:sp>
      <p:pic>
        <p:nvPicPr>
          <p:cNvPr id="6" name="Picture 5" descr="A screenshot of a computer&#10;&#10;Description automatically generated">
            <a:extLst>
              <a:ext uri="{FF2B5EF4-FFF2-40B4-BE49-F238E27FC236}">
                <a16:creationId xmlns:a16="http://schemas.microsoft.com/office/drawing/2014/main" id="{2ED8172D-D762-876E-8C14-C63C2459C640}"/>
              </a:ext>
            </a:extLst>
          </p:cNvPr>
          <p:cNvPicPr>
            <a:picLocks noChangeAspect="1"/>
          </p:cNvPicPr>
          <p:nvPr/>
        </p:nvPicPr>
        <p:blipFill>
          <a:blip r:embed="rId3"/>
          <a:stretch>
            <a:fillRect/>
          </a:stretch>
        </p:blipFill>
        <p:spPr>
          <a:xfrm>
            <a:off x="522992" y="2288367"/>
            <a:ext cx="5411374" cy="3459083"/>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9C9665E6-1955-0B2B-4B73-07D2CB65866F}"/>
              </a:ext>
            </a:extLst>
          </p:cNvPr>
          <p:cNvPicPr>
            <a:picLocks noChangeAspect="1"/>
          </p:cNvPicPr>
          <p:nvPr/>
        </p:nvPicPr>
        <p:blipFill>
          <a:blip r:embed="rId4"/>
          <a:stretch>
            <a:fillRect/>
          </a:stretch>
        </p:blipFill>
        <p:spPr>
          <a:xfrm>
            <a:off x="3995575" y="3336369"/>
            <a:ext cx="6153260" cy="98452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0AE6A5B-0A64-9158-2140-2B1D5B6DE967}"/>
              </a:ext>
            </a:extLst>
          </p:cNvPr>
          <p:cNvPicPr>
            <a:picLocks noChangeAspect="1"/>
          </p:cNvPicPr>
          <p:nvPr/>
        </p:nvPicPr>
        <p:blipFill>
          <a:blip r:embed="rId5"/>
          <a:stretch>
            <a:fillRect/>
          </a:stretch>
        </p:blipFill>
        <p:spPr>
          <a:xfrm>
            <a:off x="3994038" y="2568571"/>
            <a:ext cx="6154798" cy="769348"/>
          </a:xfrm>
          <a:prstGeom prst="rect">
            <a:avLst/>
          </a:prstGeom>
        </p:spPr>
      </p:pic>
      <p:pic>
        <p:nvPicPr>
          <p:cNvPr id="7" name="Picture 6" descr="A logo with grey and orange circles&#10;&#10;Description automatically generated">
            <a:extLst>
              <a:ext uri="{FF2B5EF4-FFF2-40B4-BE49-F238E27FC236}">
                <a16:creationId xmlns:a16="http://schemas.microsoft.com/office/drawing/2014/main" id="{05D48D99-FC15-CA17-3A62-A8767D0565A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944899" y="1036246"/>
            <a:ext cx="3360621" cy="1525161"/>
          </a:xfrm>
          <a:prstGeom prst="rect">
            <a:avLst/>
          </a:prstGeom>
        </p:spPr>
      </p:pic>
      <p:sp>
        <p:nvSpPr>
          <p:cNvPr id="8" name="TextBox 7">
            <a:extLst>
              <a:ext uri="{FF2B5EF4-FFF2-40B4-BE49-F238E27FC236}">
                <a16:creationId xmlns:a16="http://schemas.microsoft.com/office/drawing/2014/main" id="{3CE661E2-55A9-FE72-EE67-DDB36F0E4441}"/>
              </a:ext>
            </a:extLst>
          </p:cNvPr>
          <p:cNvSpPr txBox="1"/>
          <p:nvPr/>
        </p:nvSpPr>
        <p:spPr>
          <a:xfrm>
            <a:off x="5070505" y="2893126"/>
            <a:ext cx="3307946" cy="345456"/>
          </a:xfrm>
          <a:prstGeom prst="rect">
            <a:avLst/>
          </a:prstGeom>
        </p:spPr>
        <p:txBody>
          <a:bodyPr lIns="82804" tIns="41402" rIns="82804" bIns="41402" anchor="t">
            <a:normAutofit/>
          </a:bodyPr>
          <a:lstStyle/>
          <a:p>
            <a:endParaRPr lang="en-US" sz="1630">
              <a:cs typeface="Calibri"/>
            </a:endParaRPr>
          </a:p>
        </p:txBody>
      </p:sp>
      <p:sp>
        <p:nvSpPr>
          <p:cNvPr id="10" name="TextBox 9">
            <a:extLst>
              <a:ext uri="{FF2B5EF4-FFF2-40B4-BE49-F238E27FC236}">
                <a16:creationId xmlns:a16="http://schemas.microsoft.com/office/drawing/2014/main" id="{53BF02AF-11D3-4EC0-7766-6F32F6CB8F86}"/>
              </a:ext>
            </a:extLst>
          </p:cNvPr>
          <p:cNvSpPr txBox="1"/>
          <p:nvPr/>
        </p:nvSpPr>
        <p:spPr>
          <a:xfrm>
            <a:off x="5941169" y="4294368"/>
            <a:ext cx="2922025" cy="1588640"/>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pPr marL="258762" indent="-258762">
              <a:buFont typeface="Arial" panose="020B0604020202020204" pitchFamily="34" charset="0"/>
              <a:buChar char="•"/>
            </a:pPr>
            <a:r>
              <a:rPr lang="en-US" sz="1630">
                <a:cs typeface="Calibri" panose="020F0502020204030204"/>
              </a:rPr>
              <a:t>There are some NA  were introduced </a:t>
            </a:r>
          </a:p>
          <a:p>
            <a:pPr marL="258762" indent="-258762">
              <a:buFont typeface="Arial" panose="020B0604020202020204" pitchFamily="34" charset="0"/>
              <a:buChar char="•"/>
            </a:pPr>
            <a:r>
              <a:rPr lang="en-US" sz="1630">
                <a:latin typeface="Calibri"/>
                <a:cs typeface="Calibri"/>
              </a:rPr>
              <a:t> import the data from excel the column name has been garbled.</a:t>
            </a:r>
          </a:p>
          <a:p>
            <a:endParaRPr lang="en-US" sz="1630">
              <a:cs typeface="Calibri" panose="020F0502020204030204"/>
            </a:endParaRPr>
          </a:p>
        </p:txBody>
      </p:sp>
    </p:spTree>
    <p:extLst>
      <p:ext uri="{BB962C8B-B14F-4D97-AF65-F5344CB8AC3E}">
        <p14:creationId xmlns:p14="http://schemas.microsoft.com/office/powerpoint/2010/main" val="369729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12" descr="A screenshot of a graph&#10;&#10;Description automatically generated">
            <a:extLst>
              <a:ext uri="{FF2B5EF4-FFF2-40B4-BE49-F238E27FC236}">
                <a16:creationId xmlns:a16="http://schemas.microsoft.com/office/drawing/2014/main" id="{53FB814F-7547-C47E-0FBE-1162542C1FAB}"/>
              </a:ext>
            </a:extLst>
          </p:cNvPr>
          <p:cNvPicPr>
            <a:picLocks noGrp="1" noChangeAspect="1"/>
          </p:cNvPicPr>
          <p:nvPr>
            <p:ph idx="1"/>
          </p:nvPr>
        </p:nvPicPr>
        <p:blipFill>
          <a:blip r:embed="rId3"/>
          <a:stretch>
            <a:fillRect/>
          </a:stretch>
        </p:blipFill>
        <p:spPr>
          <a:xfrm>
            <a:off x="1166988" y="1343153"/>
            <a:ext cx="6327187" cy="107386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DD25B327-2D3C-1160-864F-76739B542143}"/>
              </a:ext>
            </a:extLst>
          </p:cNvPr>
          <p:cNvPicPr>
            <a:picLocks noChangeAspect="1"/>
          </p:cNvPicPr>
          <p:nvPr/>
        </p:nvPicPr>
        <p:blipFill>
          <a:blip r:embed="rId4"/>
          <a:stretch>
            <a:fillRect/>
          </a:stretch>
        </p:blipFill>
        <p:spPr>
          <a:xfrm>
            <a:off x="1203623" y="2452126"/>
            <a:ext cx="2556822" cy="4485654"/>
          </a:xfrm>
          <a:prstGeom prst="rect">
            <a:avLst/>
          </a:prstGeom>
        </p:spPr>
      </p:pic>
      <p:sp>
        <p:nvSpPr>
          <p:cNvPr id="14" name="TextBox 13">
            <a:extLst>
              <a:ext uri="{FF2B5EF4-FFF2-40B4-BE49-F238E27FC236}">
                <a16:creationId xmlns:a16="http://schemas.microsoft.com/office/drawing/2014/main" id="{C3D42FFF-9E7B-FA3C-4E8C-BB191678896F}"/>
              </a:ext>
            </a:extLst>
          </p:cNvPr>
          <p:cNvSpPr txBox="1"/>
          <p:nvPr/>
        </p:nvSpPr>
        <p:spPr>
          <a:xfrm>
            <a:off x="7891004" y="4219450"/>
            <a:ext cx="2934239" cy="1505103"/>
          </a:xfrm>
          <a:prstGeom prst="rect">
            <a:avLst/>
          </a:prstGeom>
        </p:spPr>
        <p:txBody>
          <a:bodyPr rot="0" spcFirstLastPara="0" vertOverflow="overflow" horzOverflow="overflow" vert="horz" lIns="82804" tIns="41402" rIns="82804" bIns="41402" numCol="1" spcCol="0" rtlCol="0" fromWordArt="0" anchor="t" anchorCtr="0" forceAA="0" compatLnSpc="1">
            <a:prstTxWarp prst="textNoShape">
              <a:avLst/>
            </a:prstTxWarp>
            <a:normAutofit/>
          </a:bodyPr>
          <a:lstStyle/>
          <a:p>
            <a:pPr marL="258762" indent="-207009">
              <a:lnSpc>
                <a:spcPct val="90000"/>
              </a:lnSpc>
              <a:spcAft>
                <a:spcPts val="543"/>
              </a:spcAft>
              <a:buFont typeface="Arial" panose="020B0604020202020204" pitchFamily="34" charset="0"/>
              <a:buChar char="•"/>
            </a:pPr>
            <a:r>
              <a:rPr lang="en-US" sz="1811"/>
              <a:t>transform the wide data frame to the long</a:t>
            </a:r>
          </a:p>
          <a:p>
            <a:pPr marL="258762" indent="-207009">
              <a:lnSpc>
                <a:spcPct val="90000"/>
              </a:lnSpc>
              <a:spcAft>
                <a:spcPts val="543"/>
              </a:spcAft>
              <a:buFont typeface="Arial" panose="020B0604020202020204" pitchFamily="34" charset="0"/>
              <a:buChar char="•"/>
            </a:pPr>
            <a:r>
              <a:rPr lang="en-US" sz="1811">
                <a:ea typeface="Calibri"/>
                <a:cs typeface="Calibri"/>
              </a:rPr>
              <a:t>Change the column of Times from characters to numeric  </a:t>
            </a:r>
          </a:p>
          <a:p>
            <a:pPr marL="258762" indent="-207009">
              <a:lnSpc>
                <a:spcPct val="90000"/>
              </a:lnSpc>
              <a:spcAft>
                <a:spcPts val="543"/>
              </a:spcAft>
              <a:buFont typeface="Arial" panose="020B0604020202020204" pitchFamily="34" charset="0"/>
              <a:buChar char="•"/>
            </a:pPr>
            <a:endParaRPr lang="en-US" sz="1811">
              <a:ea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BF6608A6-BFB5-9FF4-6A28-77E2867B5BF1}"/>
              </a:ext>
            </a:extLst>
          </p:cNvPr>
          <p:cNvPicPr>
            <a:picLocks noChangeAspect="1"/>
          </p:cNvPicPr>
          <p:nvPr/>
        </p:nvPicPr>
        <p:blipFill>
          <a:blip r:embed="rId5"/>
          <a:stretch>
            <a:fillRect/>
          </a:stretch>
        </p:blipFill>
        <p:spPr>
          <a:xfrm>
            <a:off x="3756317" y="2447874"/>
            <a:ext cx="7384935" cy="1688362"/>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5D21210F-0675-71DC-CC69-4BE23FC88E3E}"/>
              </a:ext>
            </a:extLst>
          </p:cNvPr>
          <p:cNvPicPr>
            <a:picLocks noChangeAspect="1"/>
          </p:cNvPicPr>
          <p:nvPr/>
        </p:nvPicPr>
        <p:blipFill>
          <a:blip r:embed="rId6"/>
          <a:stretch>
            <a:fillRect/>
          </a:stretch>
        </p:blipFill>
        <p:spPr>
          <a:xfrm>
            <a:off x="3758918" y="4138167"/>
            <a:ext cx="4240281" cy="2407538"/>
          </a:xfrm>
          <a:prstGeom prst="rect">
            <a:avLst/>
          </a:prstGeom>
        </p:spPr>
      </p:pic>
    </p:spTree>
    <p:extLst>
      <p:ext uri="{BB962C8B-B14F-4D97-AF65-F5344CB8AC3E}">
        <p14:creationId xmlns:p14="http://schemas.microsoft.com/office/powerpoint/2010/main" val="312511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4E8E-64CF-7CFE-6C31-313D7C3650A6}"/>
              </a:ext>
            </a:extLst>
          </p:cNvPr>
          <p:cNvSpPr>
            <a:spLocks noGrp="1"/>
          </p:cNvSpPr>
          <p:nvPr>
            <p:ph type="title"/>
          </p:nvPr>
        </p:nvSpPr>
        <p:spPr>
          <a:xfrm>
            <a:off x="830909" y="2867090"/>
            <a:ext cx="2236382" cy="2577275"/>
          </a:xfrm>
        </p:spPr>
        <p:txBody>
          <a:bodyPr vert="horz" lIns="82804" tIns="41402" rIns="82804" bIns="41402" rtlCol="0" anchor="ctr">
            <a:normAutofit/>
          </a:bodyPr>
          <a:lstStyle/>
          <a:p>
            <a:r>
              <a:rPr lang="en-US" sz="3351"/>
              <a:t>Result</a:t>
            </a:r>
          </a:p>
        </p:txBody>
      </p:sp>
      <p:pic>
        <p:nvPicPr>
          <p:cNvPr id="4" name="Content Placeholder 3">
            <a:extLst>
              <a:ext uri="{FF2B5EF4-FFF2-40B4-BE49-F238E27FC236}">
                <a16:creationId xmlns:a16="http://schemas.microsoft.com/office/drawing/2014/main" id="{C8086313-D573-C115-7129-3B138D0D01B6}"/>
              </a:ext>
            </a:extLst>
          </p:cNvPr>
          <p:cNvPicPr>
            <a:picLocks noGrp="1" noChangeAspect="1"/>
          </p:cNvPicPr>
          <p:nvPr>
            <p:ph idx="1"/>
          </p:nvPr>
        </p:nvPicPr>
        <p:blipFill rotWithShape="1">
          <a:blip r:embed="rId3"/>
          <a:srcRect r="2342" b="3"/>
          <a:stretch/>
        </p:blipFill>
        <p:spPr>
          <a:xfrm>
            <a:off x="7508934" y="1952559"/>
            <a:ext cx="3039847" cy="2077707"/>
          </a:xfrm>
          <a:prstGeom prst="rect">
            <a:avLst/>
          </a:prstGeom>
        </p:spPr>
      </p:pic>
      <p:pic>
        <p:nvPicPr>
          <p:cNvPr id="5" name="Picture 4" descr="A graph showing the growth of the number of students&#10;&#10;Description automatically generated">
            <a:extLst>
              <a:ext uri="{FF2B5EF4-FFF2-40B4-BE49-F238E27FC236}">
                <a16:creationId xmlns:a16="http://schemas.microsoft.com/office/drawing/2014/main" id="{ADD25980-8B3C-9050-CF75-BB9F340F598A}"/>
              </a:ext>
            </a:extLst>
          </p:cNvPr>
          <p:cNvPicPr>
            <a:picLocks noChangeAspect="1"/>
          </p:cNvPicPr>
          <p:nvPr/>
        </p:nvPicPr>
        <p:blipFill rotWithShape="1">
          <a:blip r:embed="rId4"/>
          <a:srcRect l="2276" r="3" b="3"/>
          <a:stretch/>
        </p:blipFill>
        <p:spPr>
          <a:xfrm>
            <a:off x="4090713" y="1835075"/>
            <a:ext cx="3370123" cy="2301951"/>
          </a:xfrm>
          <a:prstGeom prst="rect">
            <a:avLst/>
          </a:prstGeom>
        </p:spPr>
      </p:pic>
      <p:pic>
        <p:nvPicPr>
          <p:cNvPr id="8" name="Picture 7" descr="A graph showing the growth of the government&#10;&#10;Description automatically generated">
            <a:extLst>
              <a:ext uri="{FF2B5EF4-FFF2-40B4-BE49-F238E27FC236}">
                <a16:creationId xmlns:a16="http://schemas.microsoft.com/office/drawing/2014/main" id="{C641E906-DFFC-2A0E-03D9-DB39D803A1E0}"/>
              </a:ext>
            </a:extLst>
          </p:cNvPr>
          <p:cNvPicPr>
            <a:picLocks noChangeAspect="1"/>
          </p:cNvPicPr>
          <p:nvPr/>
        </p:nvPicPr>
        <p:blipFill rotWithShape="1">
          <a:blip r:embed="rId5"/>
          <a:srcRect l="2276" r="3" b="3"/>
          <a:stretch/>
        </p:blipFill>
        <p:spPr>
          <a:xfrm>
            <a:off x="4090713" y="4248276"/>
            <a:ext cx="3370123" cy="2301951"/>
          </a:xfrm>
          <a:prstGeom prst="rect">
            <a:avLst/>
          </a:prstGeom>
        </p:spPr>
      </p:pic>
      <p:pic>
        <p:nvPicPr>
          <p:cNvPr id="6" name="Content Placeholder 3" descr="A graph of the number of individuals&#10;&#10;Description automatically generated">
            <a:extLst>
              <a:ext uri="{FF2B5EF4-FFF2-40B4-BE49-F238E27FC236}">
                <a16:creationId xmlns:a16="http://schemas.microsoft.com/office/drawing/2014/main" id="{F6154C87-85F2-9EC8-0FF3-13C62D44F60B}"/>
              </a:ext>
            </a:extLst>
          </p:cNvPr>
          <p:cNvPicPr>
            <a:picLocks noChangeAspect="1"/>
          </p:cNvPicPr>
          <p:nvPr/>
        </p:nvPicPr>
        <p:blipFill rotWithShape="1">
          <a:blip r:embed="rId6"/>
          <a:srcRect r="2342" b="3"/>
          <a:stretch/>
        </p:blipFill>
        <p:spPr>
          <a:xfrm>
            <a:off x="7588079" y="4248275"/>
            <a:ext cx="3367935" cy="2301951"/>
          </a:xfrm>
          <a:prstGeom prst="rect">
            <a:avLst/>
          </a:prstGeom>
        </p:spPr>
      </p:pic>
      <p:pic>
        <p:nvPicPr>
          <p:cNvPr id="1026" name="Picture 2">
            <a:extLst>
              <a:ext uri="{FF2B5EF4-FFF2-40B4-BE49-F238E27FC236}">
                <a16:creationId xmlns:a16="http://schemas.microsoft.com/office/drawing/2014/main" id="{D2AED2A5-AD72-F5EC-506D-E3A694049A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3516" y="1798101"/>
            <a:ext cx="3724160" cy="237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0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3" descr="A graph of a number of companies&#10;&#10;Description automatically generated">
            <a:extLst>
              <a:ext uri="{FF2B5EF4-FFF2-40B4-BE49-F238E27FC236}">
                <a16:creationId xmlns:a16="http://schemas.microsoft.com/office/drawing/2014/main" id="{8541BED6-066C-A215-A198-ACB380D7FFAE}"/>
              </a:ext>
            </a:extLst>
          </p:cNvPr>
          <p:cNvPicPr>
            <a:picLocks noGrp="1" noChangeAspect="1"/>
          </p:cNvPicPr>
          <p:nvPr>
            <p:ph idx="1"/>
          </p:nvPr>
        </p:nvPicPr>
        <p:blipFill>
          <a:blip r:embed="rId3"/>
          <a:stretch>
            <a:fillRect/>
          </a:stretch>
        </p:blipFill>
        <p:spPr>
          <a:xfrm>
            <a:off x="833389" y="1720375"/>
            <a:ext cx="4914236" cy="1842839"/>
          </a:xfrm>
          <a:prstGeom prst="rect">
            <a:avLst/>
          </a:prstGeom>
        </p:spPr>
      </p:pic>
      <p:pic>
        <p:nvPicPr>
          <p:cNvPr id="10" name="Content Placeholder 3" descr="A graph of a number of companies&#10;&#10;Description automatically generated">
            <a:extLst>
              <a:ext uri="{FF2B5EF4-FFF2-40B4-BE49-F238E27FC236}">
                <a16:creationId xmlns:a16="http://schemas.microsoft.com/office/drawing/2014/main" id="{6D446260-CDE0-355E-86CB-2563885B7826}"/>
              </a:ext>
            </a:extLst>
          </p:cNvPr>
          <p:cNvPicPr>
            <a:picLocks noChangeAspect="1"/>
          </p:cNvPicPr>
          <p:nvPr/>
        </p:nvPicPr>
        <p:blipFill>
          <a:blip r:embed="rId3"/>
          <a:stretch>
            <a:fillRect/>
          </a:stretch>
        </p:blipFill>
        <p:spPr>
          <a:xfrm>
            <a:off x="833387" y="4651710"/>
            <a:ext cx="4914236" cy="1842839"/>
          </a:xfrm>
          <a:prstGeom prst="rect">
            <a:avLst/>
          </a:prstGeom>
        </p:spPr>
      </p:pic>
      <p:pic>
        <p:nvPicPr>
          <p:cNvPr id="12" name="Content Placeholder 3" descr="A graph of a number of regions&#10;&#10;Description automatically generated">
            <a:extLst>
              <a:ext uri="{FF2B5EF4-FFF2-40B4-BE49-F238E27FC236}">
                <a16:creationId xmlns:a16="http://schemas.microsoft.com/office/drawing/2014/main" id="{91619B30-006A-7633-9C07-D9662C4A9DDD}"/>
              </a:ext>
            </a:extLst>
          </p:cNvPr>
          <p:cNvPicPr>
            <a:picLocks noChangeAspect="1"/>
          </p:cNvPicPr>
          <p:nvPr/>
        </p:nvPicPr>
        <p:blipFill rotWithShape="1">
          <a:blip r:embed="rId4"/>
          <a:srcRect l="-2202" t="-8945" r="2202" b="9060"/>
          <a:stretch/>
        </p:blipFill>
        <p:spPr>
          <a:xfrm>
            <a:off x="6131642" y="2602149"/>
            <a:ext cx="4914236" cy="2945149"/>
          </a:xfrm>
          <a:prstGeom prst="rect">
            <a:avLst/>
          </a:prstGeom>
        </p:spPr>
      </p:pic>
      <p:sp>
        <p:nvSpPr>
          <p:cNvPr id="2" name="TextBox 1">
            <a:extLst>
              <a:ext uri="{FF2B5EF4-FFF2-40B4-BE49-F238E27FC236}">
                <a16:creationId xmlns:a16="http://schemas.microsoft.com/office/drawing/2014/main" id="{75869A56-5937-3151-BCBD-13CCD29ABD5F}"/>
              </a:ext>
            </a:extLst>
          </p:cNvPr>
          <p:cNvSpPr txBox="1"/>
          <p:nvPr/>
        </p:nvSpPr>
        <p:spPr>
          <a:xfrm>
            <a:off x="6468929" y="1453939"/>
            <a:ext cx="2445153" cy="649730"/>
          </a:xfrm>
          <a:prstGeom prst="rect">
            <a:avLst/>
          </a:prstGeom>
          <a:noFill/>
        </p:spPr>
        <p:txBody>
          <a:bodyPr wrap="square" rtlCol="0">
            <a:spAutoFit/>
          </a:bodyPr>
          <a:lstStyle/>
          <a:p>
            <a:r>
              <a:rPr lang="en-US" sz="3622"/>
              <a:t>Result</a:t>
            </a:r>
          </a:p>
        </p:txBody>
      </p:sp>
    </p:spTree>
    <p:extLst>
      <p:ext uri="{BB962C8B-B14F-4D97-AF65-F5344CB8AC3E}">
        <p14:creationId xmlns:p14="http://schemas.microsoft.com/office/powerpoint/2010/main" val="368570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CF7554-3FB6-F238-7123-939BC361C438}"/>
              </a:ext>
            </a:extLst>
          </p:cNvPr>
          <p:cNvSpPr txBox="1"/>
          <p:nvPr/>
        </p:nvSpPr>
        <p:spPr>
          <a:xfrm>
            <a:off x="7550036" y="2017726"/>
            <a:ext cx="3790154" cy="776230"/>
          </a:xfrm>
          <a:prstGeom prst="rect">
            <a:avLst/>
          </a:prstGeom>
        </p:spPr>
        <p:txBody>
          <a:bodyPr rot="0" spcFirstLastPara="0" vertOverflow="overflow" horzOverflow="overflow" vert="horz" lIns="82804" tIns="41402" rIns="82804" bIns="41402" numCol="1" spcCol="0" rtlCol="0" fromWordArt="0" anchor="t" anchorCtr="0" forceAA="0" compatLnSpc="1">
            <a:prstTxWarp prst="textNoShape">
              <a:avLst/>
            </a:prstTxWarp>
            <a:noAutofit/>
          </a:bodyPr>
          <a:lstStyle/>
          <a:p>
            <a:pPr>
              <a:lnSpc>
                <a:spcPct val="90000"/>
              </a:lnSpc>
              <a:spcBef>
                <a:spcPct val="0"/>
              </a:spcBef>
              <a:spcAft>
                <a:spcPts val="543"/>
              </a:spcAft>
            </a:pPr>
            <a:r>
              <a:rPr lang="en-US" sz="2898" b="1">
                <a:latin typeface="+mj-lt"/>
                <a:ea typeface="+mj-ea"/>
                <a:cs typeface="+mj-cs"/>
              </a:rPr>
              <a:t>International travel and migration summary​</a:t>
            </a:r>
          </a:p>
        </p:txBody>
      </p:sp>
      <p:pic>
        <p:nvPicPr>
          <p:cNvPr id="6" name="Picture 5" descr="A spreadsheet with numbers and letters&#10;&#10;Description automatically generated">
            <a:extLst>
              <a:ext uri="{FF2B5EF4-FFF2-40B4-BE49-F238E27FC236}">
                <a16:creationId xmlns:a16="http://schemas.microsoft.com/office/drawing/2014/main" id="{44BD1764-4EC8-AF18-B834-8D6E13A8E39A}"/>
              </a:ext>
            </a:extLst>
          </p:cNvPr>
          <p:cNvPicPr>
            <a:picLocks noChangeAspect="1"/>
          </p:cNvPicPr>
          <p:nvPr/>
        </p:nvPicPr>
        <p:blipFill>
          <a:blip r:embed="rId3"/>
          <a:stretch>
            <a:fillRect/>
          </a:stretch>
        </p:blipFill>
        <p:spPr>
          <a:xfrm>
            <a:off x="422830" y="2174178"/>
            <a:ext cx="6858837" cy="3801982"/>
          </a:xfrm>
          <a:prstGeom prst="rect">
            <a:avLst/>
          </a:prstGeom>
        </p:spPr>
      </p:pic>
      <p:sp>
        <p:nvSpPr>
          <p:cNvPr id="5" name="TextBox 4">
            <a:extLst>
              <a:ext uri="{FF2B5EF4-FFF2-40B4-BE49-F238E27FC236}">
                <a16:creationId xmlns:a16="http://schemas.microsoft.com/office/drawing/2014/main" id="{95FD58D3-3DFC-9182-0818-AE97F105C24E}"/>
              </a:ext>
            </a:extLst>
          </p:cNvPr>
          <p:cNvSpPr txBox="1"/>
          <p:nvPr/>
        </p:nvSpPr>
        <p:spPr>
          <a:xfrm>
            <a:off x="7602090" y="4277202"/>
            <a:ext cx="3109841" cy="1428121"/>
          </a:xfrm>
          <a:prstGeom prst="rect">
            <a:avLst/>
          </a:prstGeom>
        </p:spPr>
        <p:txBody>
          <a:bodyPr rot="0" spcFirstLastPara="0" vertOverflow="overflow" horzOverflow="overflow" vert="horz" lIns="82804" tIns="41402" rIns="82804" bIns="41402" numCol="1" spcCol="0" rtlCol="0" fromWordArt="0" anchor="t" anchorCtr="0" forceAA="0" compatLnSpc="1">
            <a:prstTxWarp prst="textNoShape">
              <a:avLst/>
            </a:prstTxWarp>
            <a:normAutofit/>
          </a:bodyPr>
          <a:lstStyle/>
          <a:p>
            <a:pPr>
              <a:lnSpc>
                <a:spcPct val="90000"/>
              </a:lnSpc>
              <a:spcAft>
                <a:spcPts val="543"/>
              </a:spcAft>
            </a:pPr>
            <a:r>
              <a:rPr lang="en-US" sz="1811"/>
              <a:t>Dataset source:</a:t>
            </a:r>
            <a:endParaRPr lang="en-US" sz="1630"/>
          </a:p>
          <a:p>
            <a:pPr>
              <a:lnSpc>
                <a:spcPct val="90000"/>
              </a:lnSpc>
              <a:spcAft>
                <a:spcPts val="543"/>
              </a:spcAft>
            </a:pPr>
            <a:r>
              <a:rPr lang="en-US" sz="1811"/>
              <a:t>https://catalogue.data.govt.nz/dataset/international-travel</a:t>
            </a:r>
            <a:endParaRPr lang="en-US" sz="1811">
              <a:cs typeface="Calibri" panose="020F0502020204030204"/>
            </a:endParaRPr>
          </a:p>
        </p:txBody>
      </p:sp>
      <p:sp>
        <p:nvSpPr>
          <p:cNvPr id="7" name="TextBox 6">
            <a:extLst>
              <a:ext uri="{FF2B5EF4-FFF2-40B4-BE49-F238E27FC236}">
                <a16:creationId xmlns:a16="http://schemas.microsoft.com/office/drawing/2014/main" id="{B9C54280-6B49-5742-A7C1-28694F8134F8}"/>
              </a:ext>
            </a:extLst>
          </p:cNvPr>
          <p:cNvSpPr txBox="1"/>
          <p:nvPr/>
        </p:nvSpPr>
        <p:spPr>
          <a:xfrm>
            <a:off x="7603488" y="3145971"/>
            <a:ext cx="3786436" cy="418000"/>
          </a:xfrm>
          <a:prstGeom prst="rect">
            <a:avLst/>
          </a:prstGeom>
          <a:noFill/>
        </p:spPr>
        <p:txBody>
          <a:bodyPr rot="0" spcFirstLastPara="0" vertOverflow="overflow" horzOverflow="overflow" vert="horz" wrap="square" lIns="82804" tIns="41402" rIns="82804" bIns="41402" numCol="1" spcCol="0" rtlCol="0" fromWordArt="0" anchor="t" anchorCtr="0" forceAA="0" compatLnSpc="1">
            <a:prstTxWarp prst="textNoShape">
              <a:avLst/>
            </a:prstTxWarp>
            <a:spAutoFit/>
          </a:bodyPr>
          <a:lstStyle/>
          <a:p>
            <a:r>
              <a:rPr lang="en-US" sz="2173"/>
              <a:t>By direction and passenger type</a:t>
            </a:r>
            <a:r>
              <a:rPr lang="en-US" sz="2173">
                <a:cs typeface="Calibri"/>
              </a:rPr>
              <a:t>​</a:t>
            </a:r>
            <a:endParaRPr lang="en-US" sz="1630"/>
          </a:p>
        </p:txBody>
      </p:sp>
    </p:spTree>
    <p:extLst>
      <p:ext uri="{BB962C8B-B14F-4D97-AF65-F5344CB8AC3E}">
        <p14:creationId xmlns:p14="http://schemas.microsoft.com/office/powerpoint/2010/main" val="2606035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22</Slides>
  <Notes>21</Notes>
  <HiddenSlides>1</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International Economic of New Zealand</vt:lpstr>
      <vt:lpstr>Introduction</vt:lpstr>
      <vt:lpstr>Project Management</vt:lpstr>
      <vt:lpstr>International Tuition Fee</vt:lpstr>
      <vt:lpstr>Difficult &amp;Solve  </vt:lpstr>
      <vt:lpstr>PowerPoint Presentation</vt:lpstr>
      <vt:lpstr>Result</vt:lpstr>
      <vt:lpstr>PowerPoint Presentation</vt:lpstr>
      <vt:lpstr>PowerPoint Presentation</vt:lpstr>
      <vt:lpstr>PowerPoint Presentation</vt:lpstr>
      <vt:lpstr>Data Processing</vt:lpstr>
      <vt:lpstr>Data Processing</vt:lpstr>
      <vt:lpstr>Graph</vt:lpstr>
      <vt:lpstr>Trend of Arrivals and Departures (2010-2019)</vt:lpstr>
      <vt:lpstr>Net Migration Trend (2010-2019)</vt:lpstr>
      <vt:lpstr>Overseas Merchandise Trade </vt:lpstr>
      <vt:lpstr>Data Source</vt:lpstr>
      <vt:lpstr>Overseas Merchandise Trade actual value Year Ended June2010-June2020</vt:lpstr>
      <vt:lpstr>Export &amp; Import by counties</vt:lpstr>
      <vt:lpstr>Top 10 Export categories by Harmonised System from Dec 2018 –June 2020</vt:lpstr>
      <vt:lpstr>Findings &amp; reflections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cp:revision>
  <dcterms:created xsi:type="dcterms:W3CDTF">2023-10-13T03:34:04Z</dcterms:created>
  <dcterms:modified xsi:type="dcterms:W3CDTF">2023-10-17T01:14:51Z</dcterms:modified>
</cp:coreProperties>
</file>